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71" r:id="rId5"/>
    <p:sldId id="270" r:id="rId6"/>
    <p:sldId id="269" r:id="rId7"/>
    <p:sldId id="259" r:id="rId8"/>
    <p:sldId id="272" r:id="rId9"/>
    <p:sldId id="261" r:id="rId10"/>
    <p:sldId id="273" r:id="rId11"/>
    <p:sldId id="262" r:id="rId12"/>
    <p:sldId id="275" r:id="rId13"/>
    <p:sldId id="274" r:id="rId14"/>
    <p:sldId id="263" r:id="rId15"/>
    <p:sldId id="276" r:id="rId16"/>
    <p:sldId id="260" r:id="rId17"/>
    <p:sldId id="277" r:id="rId18"/>
    <p:sldId id="268" r:id="rId19"/>
    <p:sldId id="264" r:id="rId20"/>
    <p:sldId id="278" r:id="rId21"/>
    <p:sldId id="265" r:id="rId22"/>
    <p:sldId id="266" r:id="rId23"/>
    <p:sldId id="279" r:id="rId24"/>
    <p:sldId id="26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513F65FD-8A0E-4B3D-AA23-0F15B5E932EC}" type="datetimeFigureOut">
              <a:rPr lang="en-US"/>
              <a:pPr>
                <a:defRPr/>
              </a:pPr>
              <a:t>11/5/2013</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693CF401-5B1E-47EB-BA27-22390D747D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B11AD5-16A1-465A-AF9F-F84F81191171}" type="datetimeFigureOut">
              <a:rPr lang="en-US"/>
              <a:pPr>
                <a:defRPr/>
              </a:pPr>
              <a:t>11/5/2013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5752D2-AA07-4039-84C9-3E48DC3C45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922AE6C-5FED-42AD-A31B-40ECA87A7B99}" type="datetimeFigureOut">
              <a:rPr lang="en-US"/>
              <a:pPr>
                <a:defRPr/>
              </a:pPr>
              <a:t>11/5/2013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0F077A-75CD-44EB-A350-CA9A7D45FA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5EE2711F-EC0D-4E07-A982-0963DA44AEBD}" type="datetimeFigureOut">
              <a:rPr lang="en-US"/>
              <a:pPr>
                <a:defRPr/>
              </a:pPr>
              <a:t>11/5/2013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DFF424-8C2D-4650-B660-B8F6475BDD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F5FAEBFC-71A9-43A2-BE5E-399A4C951963}" type="datetimeFigureOut">
              <a:rPr lang="en-US"/>
              <a:pPr>
                <a:defRPr/>
              </a:pPr>
              <a:t>11/5/2013</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D561414E-8371-4217-BB99-5FDA433A7C1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FE85A43-FAF1-42DB-9CF4-DEC0D2DAA70A}" type="datetimeFigureOut">
              <a:rPr lang="en-US"/>
              <a:pPr>
                <a:defRPr/>
              </a:pPr>
              <a:t>11/5/2013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456220D-F40F-45C6-A938-674C62C455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0EC91A4-D55A-491C-A14C-C8C66DB3D177}" type="datetimeFigureOut">
              <a:rPr lang="en-US"/>
              <a:pPr>
                <a:defRPr/>
              </a:pPr>
              <a:t>11/5/2013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00303EB0-293A-4867-BD8A-888EDE7BED1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420343F-EB82-435C-A4F0-55E87D055398}" type="datetimeFigureOut">
              <a:rPr lang="en-US"/>
              <a:pPr>
                <a:defRPr/>
              </a:pPr>
              <a:t>11/5/2013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FF03A12-D1B3-4159-AF54-03589FFBFD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7294420-B8E9-4BB8-B97D-FD4244094BA8}" type="datetimeFigureOut">
              <a:rPr lang="en-US"/>
              <a:pPr>
                <a:defRPr/>
              </a:pPr>
              <a:t>11/5/2013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03CB91B-5E1A-4261-B160-997C44B8CC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AECD64BE-5C36-4028-908C-B8C9710811A9}" type="datetimeFigureOut">
              <a:rPr lang="en-US"/>
              <a:pPr>
                <a:defRPr/>
              </a:pPr>
              <a:t>11/5/2013</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3A228C58-4E20-4636-9F1E-D38CF94D8BF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D449D519-0539-4A79-9072-E2F22AB2EC79}" type="datetimeFigureOut">
              <a:rPr lang="en-US"/>
              <a:pPr>
                <a:defRPr/>
              </a:pPr>
              <a:t>11/5/2013</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952E4BC4-E224-4DB9-B722-94253D7DC6C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4B404407-A09F-43CB-8CF9-9988DC36E3C8}" type="datetimeFigureOut">
              <a:rPr lang="en-US"/>
              <a:pPr>
                <a:defRPr/>
              </a:pPr>
              <a:t>11/5/2013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8CC631F0-C18F-4105-94C0-E03ED646039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1" r:id="rId6"/>
    <p:sldLayoutId id="2147483730" r:id="rId7"/>
    <p:sldLayoutId id="2147483737" r:id="rId8"/>
    <p:sldLayoutId id="2147483738" r:id="rId9"/>
    <p:sldLayoutId id="2147483729" r:id="rId10"/>
    <p:sldLayoutId id="2147483728"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F9DEDD"/>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F9DEDD"/>
          </a:solidFill>
          <a:latin typeface="Century Gothic" pitchFamily="34" charset="0"/>
        </a:defRPr>
      </a:lvl2pPr>
      <a:lvl3pPr marL="484188" algn="l" rtl="0" fontAlgn="base">
        <a:spcBef>
          <a:spcPct val="0"/>
        </a:spcBef>
        <a:spcAft>
          <a:spcPct val="0"/>
        </a:spcAft>
        <a:defRPr sz="4200">
          <a:solidFill>
            <a:srgbClr val="F9DEDD"/>
          </a:solidFill>
          <a:latin typeface="Century Gothic" pitchFamily="34" charset="0"/>
        </a:defRPr>
      </a:lvl3pPr>
      <a:lvl4pPr marL="484188" algn="l" rtl="0" fontAlgn="base">
        <a:spcBef>
          <a:spcPct val="0"/>
        </a:spcBef>
        <a:spcAft>
          <a:spcPct val="0"/>
        </a:spcAft>
        <a:defRPr sz="4200">
          <a:solidFill>
            <a:srgbClr val="F9DEDD"/>
          </a:solidFill>
          <a:latin typeface="Century Gothic" pitchFamily="34" charset="0"/>
        </a:defRPr>
      </a:lvl4pPr>
      <a:lvl5pPr marL="484188" algn="l" rtl="0" fontAlgn="base">
        <a:spcBef>
          <a:spcPct val="0"/>
        </a:spcBef>
        <a:spcAft>
          <a:spcPct val="0"/>
        </a:spcAft>
        <a:defRPr sz="4200">
          <a:solidFill>
            <a:srgbClr val="F9DEDD"/>
          </a:solidFill>
          <a:latin typeface="Century Gothic" pitchFamily="34" charset="0"/>
        </a:defRPr>
      </a:lvl5pPr>
      <a:lvl6pPr marL="941388" algn="l" rtl="0" fontAlgn="base">
        <a:spcBef>
          <a:spcPct val="0"/>
        </a:spcBef>
        <a:spcAft>
          <a:spcPct val="0"/>
        </a:spcAft>
        <a:defRPr sz="4200">
          <a:solidFill>
            <a:srgbClr val="F9DEDD"/>
          </a:solidFill>
          <a:latin typeface="Century Gothic" pitchFamily="34" charset="0"/>
        </a:defRPr>
      </a:lvl6pPr>
      <a:lvl7pPr marL="1398588" algn="l" rtl="0" fontAlgn="base">
        <a:spcBef>
          <a:spcPct val="0"/>
        </a:spcBef>
        <a:spcAft>
          <a:spcPct val="0"/>
        </a:spcAft>
        <a:defRPr sz="4200">
          <a:solidFill>
            <a:srgbClr val="F9DEDD"/>
          </a:solidFill>
          <a:latin typeface="Century Gothic" pitchFamily="34" charset="0"/>
        </a:defRPr>
      </a:lvl7pPr>
      <a:lvl8pPr marL="1855788" algn="l" rtl="0" fontAlgn="base">
        <a:spcBef>
          <a:spcPct val="0"/>
        </a:spcBef>
        <a:spcAft>
          <a:spcPct val="0"/>
        </a:spcAft>
        <a:defRPr sz="4200">
          <a:solidFill>
            <a:srgbClr val="F9DEDD"/>
          </a:solidFill>
          <a:latin typeface="Century Gothic" pitchFamily="34" charset="0"/>
        </a:defRPr>
      </a:lvl8pPr>
      <a:lvl9pPr marL="2312988" algn="l" rtl="0" fontAlgn="base">
        <a:spcBef>
          <a:spcPct val="0"/>
        </a:spcBef>
        <a:spcAft>
          <a:spcPct val="0"/>
        </a:spcAft>
        <a:defRPr sz="4200">
          <a:solidFill>
            <a:srgbClr val="F9DEDD"/>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5E5E5"/>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1/12/CollapsedtreeLabels-simplified.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05400"/>
            <a:ext cx="7772400" cy="1470025"/>
          </a:xfrm>
        </p:spPr>
        <p:txBody>
          <a:bodyPr/>
          <a:lstStyle/>
          <a:p>
            <a:pPr marL="484632" fontAlgn="auto">
              <a:spcAft>
                <a:spcPts val="0"/>
              </a:spcAft>
              <a:defRPr/>
            </a:pPr>
            <a:r>
              <a:rPr lang="en-US" dirty="0" smtClean="0">
                <a:solidFill>
                  <a:schemeClr val="accent1">
                    <a:tint val="83000"/>
                    <a:satMod val="150000"/>
                  </a:schemeClr>
                </a:solidFill>
              </a:rPr>
              <a:t>On Evolution…</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541338" y="2249488"/>
            <a:ext cx="8061325" cy="1752600"/>
          </a:xfrm>
        </p:spPr>
        <p:txBody>
          <a:bodyPr>
            <a:normAutofit/>
          </a:bodyPr>
          <a:lstStyle/>
          <a:p>
            <a:pPr marR="0">
              <a:spcBef>
                <a:spcPct val="0"/>
              </a:spcBef>
            </a:pPr>
            <a:endParaRPr lang="en-US" smtClean="0">
              <a:ln>
                <a:noFill/>
              </a:ln>
              <a:solidFill>
                <a:srgbClr val="898989"/>
              </a:solidFill>
            </a:endParaRPr>
          </a:p>
        </p:txBody>
      </p:sp>
      <p:pic>
        <p:nvPicPr>
          <p:cNvPr id="13315" name="Picture 2" descr="http://www.ecb.org/guides/images/billnye2.jpg"/>
          <p:cNvPicPr>
            <a:picLocks noChangeAspect="1" noChangeArrowheads="1"/>
          </p:cNvPicPr>
          <p:nvPr/>
        </p:nvPicPr>
        <p:blipFill>
          <a:blip r:embed="rId2"/>
          <a:srcRect/>
          <a:stretch>
            <a:fillRect/>
          </a:stretch>
        </p:blipFill>
        <p:spPr bwMode="auto">
          <a:xfrm>
            <a:off x="1371600" y="152400"/>
            <a:ext cx="6553200" cy="500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en-US" b="1" dirty="0" smtClean="0">
                <a:solidFill>
                  <a:srgbClr val="FFFF00"/>
                </a:solidFill>
                <a:latin typeface="Calibri" pitchFamily="34" charset="0"/>
              </a:rPr>
              <a:t>7. What </a:t>
            </a:r>
            <a:r>
              <a:rPr lang="en-US" b="1" dirty="0">
                <a:solidFill>
                  <a:srgbClr val="FFFF00"/>
                </a:solidFill>
                <a:latin typeface="Calibri" pitchFamily="34" charset="0"/>
              </a:rPr>
              <a:t>is paleontology</a:t>
            </a:r>
            <a:r>
              <a:rPr lang="en-US" b="1" dirty="0" smtClean="0">
                <a:solidFill>
                  <a:srgbClr val="FFFF00"/>
                </a:solidFill>
                <a:latin typeface="Calibri" pitchFamily="34" charset="0"/>
              </a:rPr>
              <a: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a:buFont typeface="Wingdings 2" pitchFamily="18" charset="2"/>
              <a:buNone/>
            </a:pPr>
            <a:r>
              <a:rPr lang="en-US" smtClean="0">
                <a:solidFill>
                  <a:schemeClr val="bg1"/>
                </a:solidFill>
              </a:rPr>
              <a:t>	Paleontology is the study of prehistoric life of based on the examination of fossil remains of plants and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fontAlgn="auto">
              <a:spcAft>
                <a:spcPts val="0"/>
              </a:spcAft>
              <a:defRPr/>
            </a:pPr>
            <a:r>
              <a:rPr lang="en-US" sz="4400" b="1" dirty="0" smtClean="0">
                <a:solidFill>
                  <a:srgbClr val="FFFF00"/>
                </a:solidFill>
                <a:latin typeface="Calibri" pitchFamily="34" charset="0"/>
              </a:rPr>
              <a:t/>
            </a:r>
            <a:br>
              <a:rPr lang="en-US" sz="4400" b="1" dirty="0" smtClean="0">
                <a:solidFill>
                  <a:srgbClr val="FFFF00"/>
                </a:solidFill>
                <a:latin typeface="Calibri" pitchFamily="34" charset="0"/>
              </a:rPr>
            </a:br>
            <a:r>
              <a:rPr lang="en-US" sz="4400" b="1" dirty="0" smtClean="0">
                <a:solidFill>
                  <a:srgbClr val="FFFF00"/>
                </a:solidFill>
                <a:latin typeface="Calibri" pitchFamily="34" charset="0"/>
              </a:rPr>
              <a:t>8. How </a:t>
            </a:r>
            <a:r>
              <a:rPr lang="en-US" sz="4400" b="1" dirty="0">
                <a:solidFill>
                  <a:srgbClr val="FFFF00"/>
                </a:solidFill>
                <a:latin typeface="Calibri" pitchFamily="34" charset="0"/>
              </a:rPr>
              <a:t>do paleontologists study evolution?</a:t>
            </a:r>
            <a:br>
              <a:rPr lang="en-US" sz="4400" b="1"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228600" y="1905000"/>
            <a:ext cx="8458200" cy="4572000"/>
          </a:xfrm>
        </p:spPr>
        <p:txBody>
          <a:bodyPr>
            <a:normAutofit/>
          </a:bodyPr>
          <a:lstStyle/>
          <a:p>
            <a:pPr marL="514350" indent="-514350" fontAlgn="auto">
              <a:spcAft>
                <a:spcPts val="0"/>
              </a:spcAft>
              <a:buFont typeface="Wingdings 2"/>
              <a:buNone/>
              <a:defRPr/>
            </a:pPr>
            <a:r>
              <a:rPr lang="en-US" sz="3200" b="1" dirty="0" smtClean="0">
                <a:solidFill>
                  <a:schemeClr val="bg1"/>
                </a:solidFill>
                <a:latin typeface="Calibri" pitchFamily="34" charset="0"/>
              </a:rPr>
              <a:t>	</a:t>
            </a:r>
            <a:r>
              <a:rPr lang="en-US" sz="3200" b="1" dirty="0">
                <a:solidFill>
                  <a:schemeClr val="bg1"/>
                </a:solidFill>
                <a:latin typeface="Calibri" pitchFamily="34" charset="0"/>
              </a:rPr>
              <a:t>- </a:t>
            </a:r>
            <a:r>
              <a:rPr lang="en-US" sz="3200" dirty="0">
                <a:solidFill>
                  <a:schemeClr val="bg1"/>
                </a:solidFill>
                <a:latin typeface="Calibri" pitchFamily="34" charset="0"/>
              </a:rPr>
              <a:t>Paleontologists study evolution by analyzing fossils.</a:t>
            </a:r>
          </a:p>
          <a:p>
            <a:pPr marL="514350" indent="-514350" fontAlgn="auto">
              <a:spcAft>
                <a:spcPts val="0"/>
              </a:spcAft>
              <a:buFont typeface="Wingdings 2"/>
              <a:buNone/>
              <a:defRPr/>
            </a:pPr>
            <a:endParaRPr lang="en-US" sz="3200" dirty="0">
              <a:solidFill>
                <a:schemeClr val="bg1"/>
              </a:solidFill>
              <a:latin typeface="Calibri" pitchFamily="34" charset="0"/>
            </a:endParaRPr>
          </a:p>
          <a:p>
            <a:pPr marL="514350" indent="-514350" fontAlgn="auto">
              <a:spcAft>
                <a:spcPts val="0"/>
              </a:spcAft>
              <a:buFont typeface="Wingdings 2"/>
              <a:buNone/>
              <a:defRPr/>
            </a:pPr>
            <a:r>
              <a:rPr lang="en-US" sz="3200" dirty="0">
                <a:solidFill>
                  <a:schemeClr val="bg1"/>
                </a:solidFill>
                <a:latin typeface="Calibri" pitchFamily="34" charset="0"/>
              </a:rPr>
              <a:t>	- Fossils (from Latin </a:t>
            </a:r>
            <a:r>
              <a:rPr lang="en-US" sz="3200" dirty="0" err="1">
                <a:solidFill>
                  <a:schemeClr val="bg1"/>
                </a:solidFill>
                <a:latin typeface="Calibri" pitchFamily="34" charset="0"/>
              </a:rPr>
              <a:t>fossus</a:t>
            </a:r>
            <a:r>
              <a:rPr lang="en-US" sz="3200" dirty="0">
                <a:solidFill>
                  <a:schemeClr val="bg1"/>
                </a:solidFill>
                <a:latin typeface="Calibri" pitchFamily="34" charset="0"/>
              </a:rPr>
              <a:t>, literally "having been dug up") are the preserved remains or traces of animals, plants, and other organisms from the remote past. </a:t>
            </a:r>
            <a:endParaRPr lang="en-US" sz="3200" dirty="0">
              <a:latin typeface="Calibri" pitchFamily="34" charset="0"/>
            </a:endParaRPr>
          </a:p>
          <a:p>
            <a:pPr marL="448056" indent="-384048" fontAlgn="auto">
              <a:spcAft>
                <a:spcPts val="0"/>
              </a:spcAft>
              <a:buFont typeface="Wingdings 2"/>
              <a:buNone/>
              <a:defRPr/>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fontAlgn="auto">
              <a:spcAft>
                <a:spcPts val="0"/>
              </a:spcAft>
              <a:defRPr/>
            </a:pPr>
            <a:endParaRPr lang="en-US">
              <a:solidFill>
                <a:schemeClr val="accent1">
                  <a:tint val="83000"/>
                  <a:satMod val="150000"/>
                </a:schemeClr>
              </a:solidFill>
            </a:endParaRPr>
          </a:p>
        </p:txBody>
      </p:sp>
      <p:sp>
        <p:nvSpPr>
          <p:cNvPr id="24578" name="Content Placeholder 2"/>
          <p:cNvSpPr>
            <a:spLocks noGrp="1"/>
          </p:cNvSpPr>
          <p:nvPr>
            <p:ph idx="1"/>
          </p:nvPr>
        </p:nvSpPr>
        <p:spPr>
          <a:xfrm>
            <a:off x="457200" y="1882775"/>
            <a:ext cx="8229600" cy="4572000"/>
          </a:xfrm>
        </p:spPr>
        <p:txBody>
          <a:bodyPr/>
          <a:lstStyle/>
          <a:p>
            <a:endParaRPr lang="en-US" smtClean="0"/>
          </a:p>
        </p:txBody>
      </p:sp>
      <p:pic>
        <p:nvPicPr>
          <p:cNvPr id="24579" name="Picture 3"/>
          <p:cNvPicPr>
            <a:picLocks noChangeAspect="1"/>
          </p:cNvPicPr>
          <p:nvPr/>
        </p:nvPicPr>
        <p:blipFill>
          <a:blip r:embed="rId2"/>
          <a:srcRect/>
          <a:stretch>
            <a:fillRect/>
          </a:stretch>
        </p:blipFill>
        <p:spPr bwMode="auto">
          <a:xfrm>
            <a:off x="0" y="7938"/>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
            <a:ext cx="8229600" cy="2657126"/>
          </a:xfrm>
        </p:spPr>
        <p:txBody>
          <a:bodyPr>
            <a:normAutofit fontScale="90000"/>
          </a:bodyPr>
          <a:lstStyle/>
          <a:p>
            <a:pPr marL="484632" fontAlgn="auto">
              <a:lnSpc>
                <a:spcPct val="80000"/>
              </a:lnSpc>
              <a:spcAft>
                <a:spcPts val="0"/>
              </a:spcAft>
              <a:defRPr/>
            </a:pPr>
            <a:r>
              <a:rPr lang="en-US" sz="4000" b="1" dirty="0" smtClean="0">
                <a:solidFill>
                  <a:srgbClr val="FFFF00"/>
                </a:solidFill>
                <a:latin typeface="Calibri" pitchFamily="34" charset="0"/>
              </a:rPr>
              <a:t>9. What </a:t>
            </a:r>
            <a:r>
              <a:rPr lang="en-US" sz="4000" b="1" dirty="0">
                <a:solidFill>
                  <a:srgbClr val="FFFF00"/>
                </a:solidFill>
                <a:latin typeface="Calibri" pitchFamily="34" charset="0"/>
              </a:rPr>
              <a:t>is the relationship between the habitat of a species and survival? </a:t>
            </a:r>
            <a:r>
              <a:rPr lang="en-US" sz="4000" b="1" dirty="0" smtClean="0">
                <a:solidFill>
                  <a:srgbClr val="FFFF00"/>
                </a:solidFill>
                <a:latin typeface="Calibri" pitchFamily="34" charset="0"/>
              </a:rPr>
              <a:t/>
            </a:r>
            <a:br>
              <a:rPr lang="en-US" sz="4000" b="1" dirty="0" smtClean="0">
                <a:solidFill>
                  <a:srgbClr val="FFFF00"/>
                </a:solidFill>
                <a:latin typeface="Calibri" pitchFamily="34" charset="0"/>
              </a:rPr>
            </a:br>
            <a:r>
              <a:rPr lang="en-US" sz="4000" b="1" dirty="0" smtClean="0">
                <a:solidFill>
                  <a:srgbClr val="FFFF00"/>
                </a:solidFill>
                <a:latin typeface="Calibri" pitchFamily="34" charset="0"/>
              </a:rPr>
              <a:t>Describe </a:t>
            </a:r>
            <a:r>
              <a:rPr lang="en-US" sz="4000" b="1" dirty="0">
                <a:solidFill>
                  <a:srgbClr val="FFFF00"/>
                </a:solidFill>
                <a:latin typeface="Calibri" pitchFamily="34" charset="0"/>
              </a:rPr>
              <a:t>the experiment shown in the movie which demonstrates </a:t>
            </a:r>
            <a:r>
              <a:rPr lang="en-US" sz="4000" b="1" dirty="0" smtClean="0">
                <a:solidFill>
                  <a:srgbClr val="FFFF00"/>
                </a:solidFill>
                <a:latin typeface="Calibri" pitchFamily="34" charset="0"/>
              </a:rPr>
              <a:t>this</a:t>
            </a:r>
            <a:r>
              <a:rPr lang="en-US" sz="4000" b="1" dirty="0">
                <a:solidFill>
                  <a:srgbClr val="FFFF00"/>
                </a:solidFill>
                <a:latin typeface="Calibri" pitchFamily="34" charset="0"/>
              </a:rPr>
              <a: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2362200"/>
            <a:ext cx="8229600" cy="4092575"/>
          </a:xfrm>
        </p:spPr>
        <p:txBody>
          <a:bodyPr>
            <a:normAutofit fontScale="92500" lnSpcReduction="10000"/>
          </a:bodyPr>
          <a:lstStyle/>
          <a:p>
            <a:pPr marL="448056" indent="-384048" fontAlgn="auto">
              <a:spcAft>
                <a:spcPts val="0"/>
              </a:spcAft>
              <a:buFont typeface="Wingdings 2"/>
              <a:buNone/>
              <a:defRPr/>
            </a:pPr>
            <a:r>
              <a:rPr lang="en-US" sz="3200" dirty="0">
                <a:solidFill>
                  <a:schemeClr val="bg1"/>
                </a:solidFill>
                <a:latin typeface="Calibri" pitchFamily="34" charset="0"/>
              </a:rPr>
              <a:t>	</a:t>
            </a:r>
            <a:r>
              <a:rPr lang="en-US" sz="3200" b="1" dirty="0">
                <a:solidFill>
                  <a:schemeClr val="bg1"/>
                </a:solidFill>
                <a:latin typeface="Calibri" pitchFamily="34" charset="0"/>
              </a:rPr>
              <a:t>- The more diverse </a:t>
            </a:r>
            <a:r>
              <a:rPr lang="en-US" sz="3200" b="1" dirty="0" smtClean="0">
                <a:solidFill>
                  <a:schemeClr val="bg1"/>
                </a:solidFill>
                <a:latin typeface="Calibri" pitchFamily="34" charset="0"/>
              </a:rPr>
              <a:t>the habitats </a:t>
            </a:r>
            <a:r>
              <a:rPr lang="en-US" sz="3200" b="1" dirty="0">
                <a:solidFill>
                  <a:schemeClr val="bg1"/>
                </a:solidFill>
                <a:latin typeface="Calibri" pitchFamily="34" charset="0"/>
              </a:rPr>
              <a:t>a species can survive in, the better chance it has at surviving</a:t>
            </a:r>
            <a:r>
              <a:rPr lang="en-US" sz="3200" b="1" dirty="0" smtClean="0">
                <a:solidFill>
                  <a:schemeClr val="bg1"/>
                </a:solidFill>
                <a:latin typeface="Calibri" pitchFamily="34" charset="0"/>
              </a:rPr>
              <a:t>.</a:t>
            </a:r>
          </a:p>
          <a:p>
            <a:pPr marL="448056" indent="-384048" fontAlgn="auto">
              <a:spcAft>
                <a:spcPts val="0"/>
              </a:spcAft>
              <a:buFont typeface="Wingdings 2"/>
              <a:buNone/>
              <a:defRPr/>
            </a:pPr>
            <a:endParaRPr lang="en-US" sz="3200" dirty="0">
              <a:solidFill>
                <a:schemeClr val="bg1"/>
              </a:solidFill>
              <a:latin typeface="Calibri" pitchFamily="34" charset="0"/>
            </a:endParaRPr>
          </a:p>
          <a:p>
            <a:pPr marL="448056" indent="-384048" fontAlgn="auto">
              <a:spcAft>
                <a:spcPts val="0"/>
              </a:spcAft>
              <a:buFont typeface="Wingdings 2"/>
              <a:buNone/>
              <a:defRPr/>
            </a:pPr>
            <a:r>
              <a:rPr lang="en-US" sz="3200" dirty="0">
                <a:solidFill>
                  <a:schemeClr val="bg1"/>
                </a:solidFill>
                <a:latin typeface="Calibri" pitchFamily="34" charset="0"/>
              </a:rPr>
              <a:t> 	- </a:t>
            </a:r>
            <a:r>
              <a:rPr lang="en-US" sz="3200" dirty="0" smtClean="0">
                <a:solidFill>
                  <a:schemeClr val="bg1"/>
                </a:solidFill>
                <a:latin typeface="Calibri" pitchFamily="34" charset="0"/>
              </a:rPr>
              <a:t>Example:</a:t>
            </a:r>
          </a:p>
          <a:p>
            <a:pPr marL="448056" indent="-384048" fontAlgn="auto">
              <a:spcAft>
                <a:spcPts val="0"/>
              </a:spcAft>
              <a:buFont typeface="Wingdings 2"/>
              <a:buNone/>
              <a:defRPr/>
            </a:pPr>
            <a:r>
              <a:rPr lang="en-US" sz="3200" dirty="0">
                <a:solidFill>
                  <a:schemeClr val="bg1"/>
                </a:solidFill>
                <a:latin typeface="Calibri" pitchFamily="34" charset="0"/>
              </a:rPr>
              <a:t>	</a:t>
            </a:r>
            <a:r>
              <a:rPr lang="en-US" sz="3200" dirty="0" smtClean="0">
                <a:solidFill>
                  <a:schemeClr val="bg1"/>
                </a:solidFill>
                <a:latin typeface="Calibri" pitchFamily="34" charset="0"/>
              </a:rPr>
              <a:t>Moss is a plant that </a:t>
            </a:r>
            <a:r>
              <a:rPr lang="en-US" sz="3200" dirty="0">
                <a:solidFill>
                  <a:schemeClr val="bg1"/>
                </a:solidFill>
                <a:latin typeface="Calibri" pitchFamily="34" charset="0"/>
              </a:rPr>
              <a:t>can survive nearly anywhere. If you combine moss and milk in a blender, then </a:t>
            </a:r>
            <a:r>
              <a:rPr lang="en-US" sz="3200" dirty="0" smtClean="0">
                <a:solidFill>
                  <a:schemeClr val="bg1"/>
                </a:solidFill>
                <a:latin typeface="Calibri" pitchFamily="34" charset="0"/>
              </a:rPr>
              <a:t>pour </a:t>
            </a:r>
            <a:r>
              <a:rPr lang="en-US" sz="3200" dirty="0">
                <a:solidFill>
                  <a:schemeClr val="bg1"/>
                </a:solidFill>
                <a:latin typeface="Calibri" pitchFamily="34" charset="0"/>
              </a:rPr>
              <a:t>the mixture in cracks in the sidewalk, after a few days the moss will have grown in between the cracks!</a:t>
            </a:r>
          </a:p>
          <a:p>
            <a:pPr marL="448056"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18926"/>
          </a:xfrm>
        </p:spPr>
        <p:txBody>
          <a:bodyPr>
            <a:normAutofit fontScale="90000"/>
          </a:bodyPr>
          <a:lstStyle/>
          <a:p>
            <a:pPr marL="484632" fontAlgn="auto">
              <a:spcAft>
                <a:spcPts val="0"/>
              </a:spcAft>
              <a:defRPr/>
            </a:pPr>
            <a:r>
              <a:rPr lang="en-US" sz="4400" b="1" dirty="0" smtClean="0">
                <a:solidFill>
                  <a:srgbClr val="FFFF00"/>
                </a:solidFill>
                <a:latin typeface="Calibri" pitchFamily="34" charset="0"/>
              </a:rPr>
              <a:t/>
            </a:r>
            <a:br>
              <a:rPr lang="en-US" sz="4400" b="1" dirty="0" smtClean="0">
                <a:solidFill>
                  <a:srgbClr val="FFFF00"/>
                </a:solidFill>
                <a:latin typeface="Calibri" pitchFamily="34" charset="0"/>
              </a:rPr>
            </a:br>
            <a:r>
              <a:rPr lang="en-US" sz="4400" b="1" dirty="0" smtClean="0">
                <a:solidFill>
                  <a:srgbClr val="FFFF00"/>
                </a:solidFill>
                <a:latin typeface="Calibri" pitchFamily="34" charset="0"/>
              </a:rPr>
              <a:t>10. What </a:t>
            </a:r>
            <a:r>
              <a:rPr lang="en-US" sz="4400" b="1" dirty="0">
                <a:solidFill>
                  <a:srgbClr val="FFFF00"/>
                </a:solidFill>
                <a:latin typeface="Calibri" pitchFamily="34" charset="0"/>
              </a:rPr>
              <a:t>is the cause for the disappearance of certain species over time?</a:t>
            </a:r>
            <a:r>
              <a:rPr lang="en-US" sz="4400" dirty="0">
                <a:solidFill>
                  <a:srgbClr val="FFFF00"/>
                </a:solidFill>
                <a:latin typeface="Calibri" pitchFamily="34" charset="0"/>
              </a:rPr>
              <a:t/>
            </a:r>
            <a:br>
              <a:rPr lang="en-US" sz="4400"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2438400"/>
            <a:ext cx="8229600" cy="4016375"/>
          </a:xfrm>
        </p:spPr>
        <p:txBody>
          <a:bodyPr/>
          <a:lstStyle/>
          <a:p>
            <a:pPr>
              <a:buFont typeface="Wingdings 2" pitchFamily="18" charset="2"/>
              <a:buNone/>
            </a:pPr>
            <a:r>
              <a:rPr lang="en-US" sz="3200" smtClean="0">
                <a:solidFill>
                  <a:schemeClr val="bg1"/>
                </a:solidFill>
                <a:latin typeface="Calibri" pitchFamily="34" charset="0"/>
              </a:rPr>
              <a:t>	</a:t>
            </a:r>
          </a:p>
          <a:p>
            <a:pPr>
              <a:buFont typeface="Wingdings 2" pitchFamily="18" charset="2"/>
              <a:buNone/>
            </a:pPr>
            <a:r>
              <a:rPr lang="en-US" sz="3200" smtClean="0">
                <a:solidFill>
                  <a:schemeClr val="bg1"/>
                </a:solidFill>
                <a:latin typeface="Calibri" pitchFamily="34" charset="0"/>
              </a:rPr>
              <a:t>	- Extinction of a species is gnerally caused by a change in their habitat (environment) such that they can no longer survive there.</a:t>
            </a:r>
          </a:p>
          <a:p>
            <a:pPr>
              <a:buFont typeface="Wingdings 2" pitchFamily="18" charset="2"/>
              <a:buNone/>
            </a:pPr>
            <a:r>
              <a:rPr lang="en-US" sz="2800" smtClean="0">
                <a:solidFill>
                  <a:schemeClr val="bg1"/>
                </a:solidFill>
                <a:latin typeface="Calibri" pitchFamily="34" charset="0"/>
              </a:rPr>
              <a:t>           </a:t>
            </a:r>
          </a:p>
          <a:p>
            <a:pPr>
              <a:buFont typeface="Wingdings 2" pitchFamily="18" charset="2"/>
              <a:buNone/>
            </a:pPr>
            <a:endParaRPr lang="en-US" sz="2800" smtClean="0">
              <a:latin typeface="Calibri" pitchFamily="34" charset="0"/>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fontAlgn="auto">
              <a:spcAft>
                <a:spcPts val="0"/>
              </a:spcAft>
              <a:defRPr/>
            </a:pPr>
            <a:r>
              <a:rPr lang="en-US" sz="4400" b="1" dirty="0" smtClean="0">
                <a:solidFill>
                  <a:srgbClr val="FFFF00"/>
                </a:solidFill>
                <a:latin typeface="Calibri" pitchFamily="34" charset="0"/>
              </a:rPr>
              <a:t>11. What </a:t>
            </a:r>
            <a:r>
              <a:rPr lang="en-US" sz="4400" b="1" dirty="0">
                <a:solidFill>
                  <a:srgbClr val="FFFF00"/>
                </a:solidFill>
                <a:latin typeface="Calibri" pitchFamily="34" charset="0"/>
              </a:rPr>
              <a:t>is artificial selection?</a:t>
            </a:r>
            <a:br>
              <a:rPr lang="en-US" sz="4400" b="1"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600200"/>
            <a:ext cx="8229600" cy="4854575"/>
          </a:xfrm>
        </p:spPr>
        <p:txBody>
          <a:bodyPr>
            <a:normAutofit lnSpcReduction="10000"/>
          </a:bodyPr>
          <a:lstStyle/>
          <a:p>
            <a:pPr marL="448056" indent="-384048" fontAlgn="auto">
              <a:spcAft>
                <a:spcPts val="0"/>
              </a:spcAft>
              <a:buFont typeface="Wingdings 2"/>
              <a:buNone/>
              <a:defRPr/>
            </a:pPr>
            <a:r>
              <a:rPr lang="en-US" sz="3200" dirty="0">
                <a:solidFill>
                  <a:schemeClr val="bg1"/>
                </a:solidFill>
                <a:latin typeface="Calibri" pitchFamily="34" charset="0"/>
              </a:rPr>
              <a:t>	- Artificial selection is a form of evolution where man, and not nature is the driving force.	</a:t>
            </a:r>
            <a:r>
              <a:rPr lang="en-US" sz="3200" dirty="0" smtClean="0">
                <a:solidFill>
                  <a:schemeClr val="bg1"/>
                </a:solidFill>
                <a:latin typeface="Calibri" pitchFamily="34" charset="0"/>
              </a:rPr>
              <a:t/>
            </a:r>
            <a:br>
              <a:rPr lang="en-US" sz="3200" dirty="0" smtClean="0">
                <a:solidFill>
                  <a:schemeClr val="bg1"/>
                </a:solidFill>
                <a:latin typeface="Calibri" pitchFamily="34" charset="0"/>
              </a:rPr>
            </a:br>
            <a:endParaRPr lang="en-US" sz="3200" dirty="0">
              <a:solidFill>
                <a:schemeClr val="bg1"/>
              </a:solidFill>
              <a:latin typeface="Calibri" pitchFamily="34" charset="0"/>
            </a:endParaRPr>
          </a:p>
          <a:p>
            <a:pPr marL="448056" indent="-384048" fontAlgn="auto">
              <a:spcAft>
                <a:spcPts val="0"/>
              </a:spcAft>
              <a:buFont typeface="Wingdings 2"/>
              <a:buNone/>
              <a:defRPr/>
            </a:pPr>
            <a:r>
              <a:rPr lang="en-US" sz="3200" dirty="0">
                <a:solidFill>
                  <a:schemeClr val="bg1"/>
                </a:solidFill>
                <a:latin typeface="Calibri" pitchFamily="34" charset="0"/>
              </a:rPr>
              <a:t>	- Artificial selection (or selective breeding) describes intentional breeding for certain traits, or combination of traits</a:t>
            </a:r>
            <a:r>
              <a:rPr lang="en-US" sz="3200" dirty="0" smtClean="0">
                <a:solidFill>
                  <a:schemeClr val="bg1"/>
                </a:solidFill>
                <a:latin typeface="Calibri" pitchFamily="34" charset="0"/>
              </a:rPr>
              <a:t>.</a:t>
            </a:r>
            <a:br>
              <a:rPr lang="en-US" sz="3200" dirty="0" smtClean="0">
                <a:solidFill>
                  <a:schemeClr val="bg1"/>
                </a:solidFill>
                <a:latin typeface="Calibri" pitchFamily="34" charset="0"/>
              </a:rPr>
            </a:br>
            <a:endParaRPr lang="en-US" sz="3200" dirty="0">
              <a:solidFill>
                <a:schemeClr val="bg1"/>
              </a:solidFill>
              <a:latin typeface="Calibri" pitchFamily="34" charset="0"/>
            </a:endParaRPr>
          </a:p>
          <a:p>
            <a:pPr marL="448056" indent="-384048" fontAlgn="auto">
              <a:spcAft>
                <a:spcPts val="0"/>
              </a:spcAft>
              <a:buFont typeface="Wingdings 2"/>
              <a:buNone/>
              <a:defRPr/>
            </a:pPr>
            <a:r>
              <a:rPr lang="en-US" sz="3200" dirty="0">
                <a:solidFill>
                  <a:schemeClr val="bg1"/>
                </a:solidFill>
                <a:latin typeface="Calibri" pitchFamily="34" charset="0"/>
              </a:rPr>
              <a:t>	- Ex: genetically modified organisms (GMOs), domestic pets</a:t>
            </a:r>
          </a:p>
          <a:p>
            <a:pPr marL="448056"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637506"/>
          </a:xfrm>
        </p:spPr>
        <p:txBody>
          <a:bodyPr>
            <a:normAutofit fontScale="90000"/>
          </a:bodyPr>
          <a:lstStyle/>
          <a:p>
            <a:pPr marL="484632" fontAlgn="auto">
              <a:lnSpc>
                <a:spcPct val="80000"/>
              </a:lnSpc>
              <a:spcAft>
                <a:spcPts val="0"/>
              </a:spcAft>
              <a:defRPr/>
            </a:pPr>
            <a:r>
              <a:rPr lang="en-US" sz="4400" b="1" dirty="0" smtClean="0">
                <a:solidFill>
                  <a:srgbClr val="FFFF00"/>
                </a:solidFill>
                <a:latin typeface="Calibri" pitchFamily="34" charset="0"/>
              </a:rPr>
              <a:t/>
            </a:r>
            <a:br>
              <a:rPr lang="en-US" sz="4400" b="1" dirty="0" smtClean="0">
                <a:solidFill>
                  <a:srgbClr val="FFFF00"/>
                </a:solidFill>
                <a:latin typeface="Calibri" pitchFamily="34" charset="0"/>
              </a:rPr>
            </a:br>
            <a:r>
              <a:rPr lang="en-US" sz="4400" b="1" dirty="0" smtClean="0">
                <a:solidFill>
                  <a:srgbClr val="FFFF00"/>
                </a:solidFill>
                <a:latin typeface="Calibri" pitchFamily="34" charset="0"/>
              </a:rPr>
              <a:t>12</a:t>
            </a:r>
            <a:r>
              <a:rPr lang="en-US" sz="4400" b="1" dirty="0">
                <a:solidFill>
                  <a:srgbClr val="FFFF00"/>
                </a:solidFill>
                <a:latin typeface="Calibri" pitchFamily="34" charset="0"/>
              </a:rPr>
              <a:t>. Explain Darwin’s theory of Natural Selection using the Galapagos Finches as an example.</a:t>
            </a:r>
            <a:br>
              <a:rPr lang="en-US" sz="4400" b="1"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85000" lnSpcReduction="20000"/>
          </a:bodyPr>
          <a:lstStyle/>
          <a:p>
            <a:pPr marL="514350" indent="-514350" fontAlgn="auto">
              <a:spcAft>
                <a:spcPts val="0"/>
              </a:spcAft>
              <a:buFont typeface="Wingdings 2"/>
              <a:buNone/>
              <a:defRPr/>
            </a:pPr>
            <a:r>
              <a:rPr lang="en-US" dirty="0" smtClean="0">
                <a:solidFill>
                  <a:schemeClr val="bg1"/>
                </a:solidFill>
                <a:latin typeface="Calibri" pitchFamily="34" charset="0"/>
              </a:rPr>
              <a:t>	</a:t>
            </a:r>
          </a:p>
          <a:p>
            <a:pPr marL="514350" indent="-514350" fontAlgn="auto">
              <a:spcAft>
                <a:spcPts val="0"/>
              </a:spcAft>
              <a:buFont typeface="Wingdings 2"/>
              <a:buNone/>
              <a:defRPr/>
            </a:pPr>
            <a:r>
              <a:rPr lang="en-US" sz="3600" dirty="0">
                <a:solidFill>
                  <a:schemeClr val="bg1"/>
                </a:solidFill>
                <a:latin typeface="Calibri" pitchFamily="34" charset="0"/>
              </a:rPr>
              <a:t>	</a:t>
            </a:r>
            <a:r>
              <a:rPr lang="en-US" sz="3600" dirty="0" smtClean="0">
                <a:solidFill>
                  <a:schemeClr val="bg1"/>
                </a:solidFill>
                <a:latin typeface="Calibri" pitchFamily="34" charset="0"/>
              </a:rPr>
              <a:t>- Charles Darwin’s suggested that all living things on Earth evolved from a common ancestor. </a:t>
            </a:r>
            <a:br>
              <a:rPr lang="en-US" sz="3600" dirty="0" smtClean="0">
                <a:solidFill>
                  <a:schemeClr val="bg1"/>
                </a:solidFill>
                <a:latin typeface="Calibri" pitchFamily="34" charset="0"/>
              </a:rPr>
            </a:br>
            <a:endParaRPr lang="en-US" sz="3600" dirty="0" smtClean="0">
              <a:solidFill>
                <a:schemeClr val="bg1"/>
              </a:solidFill>
              <a:latin typeface="Calibri" pitchFamily="34" charset="0"/>
            </a:endParaRPr>
          </a:p>
          <a:p>
            <a:pPr marL="448056" indent="-384048" fontAlgn="auto">
              <a:spcAft>
                <a:spcPts val="0"/>
              </a:spcAft>
              <a:buFont typeface="Wingdings 2"/>
              <a:buNone/>
              <a:defRPr/>
            </a:pPr>
            <a:r>
              <a:rPr lang="en-US" sz="3600" dirty="0" smtClean="0">
                <a:solidFill>
                  <a:schemeClr val="bg1"/>
                </a:solidFill>
                <a:latin typeface="Calibri" pitchFamily="34" charset="0"/>
              </a:rPr>
              <a:t>	- Example:</a:t>
            </a:r>
          </a:p>
          <a:p>
            <a:pPr marL="448056" indent="-384048" fontAlgn="auto">
              <a:spcAft>
                <a:spcPts val="0"/>
              </a:spcAft>
              <a:buFont typeface="Wingdings 2"/>
              <a:buNone/>
              <a:defRPr/>
            </a:pPr>
            <a:r>
              <a:rPr lang="en-US" sz="3600" dirty="0">
                <a:solidFill>
                  <a:schemeClr val="bg1"/>
                </a:solidFill>
                <a:latin typeface="Calibri" pitchFamily="34" charset="0"/>
              </a:rPr>
              <a:t>	D</a:t>
            </a:r>
            <a:r>
              <a:rPr lang="en-US" sz="3600" dirty="0" smtClean="0">
                <a:solidFill>
                  <a:schemeClr val="bg1"/>
                </a:solidFill>
                <a:latin typeface="Calibri" pitchFamily="34" charset="0"/>
              </a:rPr>
              <a:t>ifferent varieties of finches on the Galapagos islands all came from the same finch but developed different traits (different beaks) in order to be more well adapted to their habitat (different food sources)</a:t>
            </a:r>
          </a:p>
          <a:p>
            <a:pPr marL="448056" indent="-384048" fontAlgn="auto">
              <a:spcAft>
                <a:spcPts val="0"/>
              </a:spcAft>
              <a:buFont typeface="Wingdings 2"/>
              <a:buNone/>
              <a:defRPr/>
            </a:pPr>
            <a:endParaRPr lang="en-US" dirty="0" smtClean="0">
              <a:solidFill>
                <a:schemeClr val="bg1"/>
              </a:solidFill>
            </a:endParaRPr>
          </a:p>
          <a:p>
            <a:pPr marL="448056" indent="-384048" fontAlgn="auto">
              <a:spcAft>
                <a:spcPts val="0"/>
              </a:spcAft>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lgn="ctr" fontAlgn="auto">
              <a:spcAft>
                <a:spcPts val="0"/>
              </a:spcAft>
              <a:defRPr/>
            </a:pPr>
            <a:r>
              <a:rPr lang="en-US" dirty="0" smtClean="0">
                <a:solidFill>
                  <a:schemeClr val="accent1">
                    <a:tint val="83000"/>
                    <a:satMod val="150000"/>
                  </a:schemeClr>
                </a:solidFill>
              </a:rPr>
              <a:t>The Galapagos Finches</a:t>
            </a:r>
            <a:endParaRPr lang="en-US" dirty="0">
              <a:solidFill>
                <a:schemeClr val="accent1">
                  <a:tint val="83000"/>
                  <a:satMod val="150000"/>
                </a:schemeClr>
              </a:solidFill>
            </a:endParaRPr>
          </a:p>
        </p:txBody>
      </p:sp>
      <p:pic>
        <p:nvPicPr>
          <p:cNvPr id="29698" name="Content Placeholder 3"/>
          <p:cNvPicPr>
            <a:picLocks noGrp="1" noChangeAspect="1"/>
          </p:cNvPicPr>
          <p:nvPr>
            <p:ph idx="1"/>
          </p:nvPr>
        </p:nvPicPr>
        <p:blipFill>
          <a:blip r:embed="rId2"/>
          <a:srcRect l="-14285" r="-14285"/>
          <a:stretch>
            <a:fillRect/>
          </a:stretch>
        </p:blipFill>
        <p:spPr>
          <a:xfrm>
            <a:off x="85725" y="1506538"/>
            <a:ext cx="8905875" cy="49482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fontAlgn="auto">
              <a:spcAft>
                <a:spcPts val="0"/>
              </a:spcAft>
              <a:defRPr/>
            </a:pPr>
            <a:r>
              <a:rPr lang="en-US" sz="4400" b="1" dirty="0" smtClean="0">
                <a:solidFill>
                  <a:srgbClr val="FFFF00"/>
                </a:solidFill>
                <a:latin typeface="Calibri" pitchFamily="34" charset="0"/>
              </a:rPr>
              <a:t/>
            </a:r>
            <a:br>
              <a:rPr lang="en-US" sz="4400" b="1" dirty="0" smtClean="0">
                <a:solidFill>
                  <a:srgbClr val="FFFF00"/>
                </a:solidFill>
                <a:latin typeface="Calibri" pitchFamily="34" charset="0"/>
              </a:rPr>
            </a:br>
            <a:r>
              <a:rPr lang="en-US" sz="4400" b="1" dirty="0" smtClean="0">
                <a:solidFill>
                  <a:srgbClr val="FFFF00"/>
                </a:solidFill>
                <a:latin typeface="Calibri" pitchFamily="34" charset="0"/>
              </a:rPr>
              <a:t>12. What </a:t>
            </a:r>
            <a:r>
              <a:rPr lang="en-US" sz="4400" b="1" dirty="0">
                <a:solidFill>
                  <a:srgbClr val="FFFF00"/>
                </a:solidFill>
                <a:latin typeface="Calibri" pitchFamily="34" charset="0"/>
              </a:rPr>
              <a:t>is the evidence that humans descended from monkeys? </a:t>
            </a:r>
            <a:r>
              <a:rPr lang="en-US" sz="4400" b="1" dirty="0">
                <a:solidFill>
                  <a:schemeClr val="bg1"/>
                </a:solidFill>
                <a:latin typeface="Calibri" pitchFamily="34" charset="0"/>
              </a:rPr>
              <a:t> </a:t>
            </a:r>
            <a:r>
              <a:rPr lang="en-US" sz="4400" dirty="0">
                <a:solidFill>
                  <a:schemeClr val="bg1"/>
                </a:solidFill>
                <a:latin typeface="Calibri" pitchFamily="34" charset="0"/>
              </a:rPr>
              <a:t/>
            </a:r>
            <a:br>
              <a:rPr lang="en-US" sz="4400" dirty="0">
                <a:solidFill>
                  <a:schemeClr val="bg1"/>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228600" y="1882775"/>
            <a:ext cx="4648200" cy="4572000"/>
          </a:xfrm>
        </p:spPr>
        <p:txBody>
          <a:bodyPr/>
          <a:lstStyle/>
          <a:p>
            <a:pPr>
              <a:buFont typeface="Wingdings 2" pitchFamily="18" charset="2"/>
              <a:buNone/>
            </a:pPr>
            <a:r>
              <a:rPr lang="en-US" sz="3200" smtClean="0">
                <a:solidFill>
                  <a:schemeClr val="bg1"/>
                </a:solidFill>
                <a:latin typeface="Calibri" pitchFamily="34" charset="0"/>
              </a:rPr>
              <a:t>	</a:t>
            </a:r>
          </a:p>
          <a:p>
            <a:pPr>
              <a:buFont typeface="Wingdings 2" pitchFamily="18" charset="2"/>
              <a:buNone/>
            </a:pPr>
            <a:r>
              <a:rPr lang="en-US" sz="3200" smtClean="0">
                <a:solidFill>
                  <a:schemeClr val="bg1"/>
                </a:solidFill>
                <a:latin typeface="Calibri" pitchFamily="34" charset="0"/>
              </a:rPr>
              <a:t>	The human skeleton has a tail bone- the coccyx. This is presumed to be left over from the monkeys we descended from.</a:t>
            </a:r>
          </a:p>
          <a:p>
            <a:pPr>
              <a:buFont typeface="Wingdings 2" pitchFamily="18" charset="2"/>
              <a:buNone/>
            </a:pPr>
            <a:endParaRPr lang="en-US" sz="3200" smtClean="0">
              <a:solidFill>
                <a:schemeClr val="bg1"/>
              </a:solidFill>
              <a:latin typeface="Calibri" pitchFamily="34" charset="0"/>
            </a:endParaRPr>
          </a:p>
          <a:p>
            <a:endParaRPr lang="en-CA" smtClean="0"/>
          </a:p>
        </p:txBody>
      </p:sp>
      <p:pic>
        <p:nvPicPr>
          <p:cNvPr id="30723" name="Picture 3"/>
          <p:cNvPicPr>
            <a:picLocks noChangeAspect="1"/>
          </p:cNvPicPr>
          <p:nvPr/>
        </p:nvPicPr>
        <p:blipFill>
          <a:blip r:embed="rId2"/>
          <a:srcRect/>
          <a:stretch>
            <a:fillRect/>
          </a:stretch>
        </p:blipFill>
        <p:spPr bwMode="auto">
          <a:xfrm>
            <a:off x="4648200" y="2286000"/>
            <a:ext cx="41910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1746" name="Picture 2" descr="File:CollapsedtreeLabels-simplified.svg">
            <a:hlinkClick r:id="rId2"/>
          </p:cNvPr>
          <p:cNvPicPr>
            <a:picLocks noChangeAspect="1" noChangeArrowheads="1"/>
          </p:cNvPicPr>
          <p:nvPr/>
        </p:nvPicPr>
        <p:blipFill>
          <a:blip r:embed="rId3"/>
          <a:srcRect/>
          <a:stretch>
            <a:fillRect/>
          </a:stretch>
        </p:blipFill>
        <p:spPr bwMode="auto">
          <a:xfrm>
            <a:off x="457200" y="457200"/>
            <a:ext cx="8197850" cy="5410200"/>
          </a:xfrm>
          <a:prstGeom prst="rect">
            <a:avLst/>
          </a:prstGeom>
          <a:noFill/>
          <a:ln w="9525">
            <a:noFill/>
            <a:miter lim="800000"/>
            <a:headEnd/>
            <a:tailEnd/>
          </a:ln>
        </p:spPr>
      </p:pic>
      <p:sp>
        <p:nvSpPr>
          <p:cNvPr id="31747" name="Rectangle 4"/>
          <p:cNvSpPr>
            <a:spLocks noChangeArrowheads="1"/>
          </p:cNvSpPr>
          <p:nvPr/>
        </p:nvSpPr>
        <p:spPr bwMode="auto">
          <a:xfrm>
            <a:off x="152400" y="5857875"/>
            <a:ext cx="9144000" cy="923925"/>
          </a:xfrm>
          <a:prstGeom prst="rect">
            <a:avLst/>
          </a:prstGeom>
          <a:noFill/>
          <a:ln w="9525">
            <a:noFill/>
            <a:miter lim="800000"/>
            <a:headEnd/>
            <a:tailEnd/>
          </a:ln>
        </p:spPr>
        <p:txBody>
          <a:bodyPr>
            <a:spAutoFit/>
          </a:bodyPr>
          <a:lstStyle/>
          <a:p>
            <a:r>
              <a:rPr lang="en-US">
                <a:latin typeface="Century Gothic" pitchFamily="34" charset="0"/>
              </a:rPr>
              <a:t>A highly resolved Tree Of Life, based on completely sequenced genomes. Ciccarelli, FD (2006). "Toward automatic reconstruction of a highly resolved tree of life." (Pubmed). Science 311(5765): 1283-7.</a:t>
            </a:r>
          </a:p>
        </p:txBody>
      </p:sp>
      <p:sp>
        <p:nvSpPr>
          <p:cNvPr id="31748" name="Rectangle 5"/>
          <p:cNvSpPr>
            <a:spLocks noChangeArrowheads="1"/>
          </p:cNvSpPr>
          <p:nvPr/>
        </p:nvSpPr>
        <p:spPr bwMode="auto">
          <a:xfrm>
            <a:off x="762000" y="163513"/>
            <a:ext cx="7924800" cy="369887"/>
          </a:xfrm>
          <a:prstGeom prst="rect">
            <a:avLst/>
          </a:prstGeom>
          <a:noFill/>
          <a:ln w="9525">
            <a:solidFill>
              <a:srgbClr val="FF0000"/>
            </a:solidFill>
            <a:miter lim="800000"/>
            <a:headEnd/>
            <a:tailEnd/>
          </a:ln>
        </p:spPr>
        <p:txBody>
          <a:bodyPr>
            <a:spAutoFit/>
          </a:bodyPr>
          <a:lstStyle/>
          <a:p>
            <a:r>
              <a:rPr lang="en-US" b="1">
                <a:latin typeface="Century Gothic" pitchFamily="34" charset="0"/>
              </a:rPr>
              <a:t>Eukaryotes are colored red, archaea green and bacteria blue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en-US" dirty="0" smtClean="0">
                <a:solidFill>
                  <a:schemeClr val="accent1">
                    <a:tint val="83000"/>
                    <a:satMod val="150000"/>
                  </a:schemeClr>
                </a:solidFill>
              </a:rPr>
              <a:t>Did you know?</a:t>
            </a:r>
            <a:endParaRPr lang="en-US" dirty="0">
              <a:solidFill>
                <a:schemeClr val="accent1">
                  <a:tint val="83000"/>
                  <a:satMod val="150000"/>
                </a:schemeClr>
              </a:solidFill>
            </a:endParaRPr>
          </a:p>
        </p:txBody>
      </p:sp>
      <p:sp>
        <p:nvSpPr>
          <p:cNvPr id="14338" name="Rectangle 3"/>
          <p:cNvSpPr>
            <a:spLocks noChangeArrowheads="1"/>
          </p:cNvSpPr>
          <p:nvPr/>
        </p:nvSpPr>
        <p:spPr bwMode="auto">
          <a:xfrm>
            <a:off x="457200" y="2438400"/>
            <a:ext cx="8305800" cy="2062163"/>
          </a:xfrm>
          <a:prstGeom prst="rect">
            <a:avLst/>
          </a:prstGeom>
          <a:noFill/>
          <a:ln w="9525">
            <a:noFill/>
            <a:miter lim="800000"/>
            <a:headEnd/>
            <a:tailEnd/>
          </a:ln>
        </p:spPr>
        <p:txBody>
          <a:bodyPr>
            <a:spAutoFit/>
          </a:bodyPr>
          <a:lstStyle/>
          <a:p>
            <a:r>
              <a:rPr lang="en-US" sz="3200">
                <a:solidFill>
                  <a:schemeClr val="bg1"/>
                </a:solidFill>
                <a:latin typeface="Century Gothic" pitchFamily="34" charset="0"/>
              </a:rPr>
              <a:t>The average 70 kg adult contains approximately 6.7 x 10</a:t>
            </a:r>
            <a:r>
              <a:rPr lang="en-US" sz="3200" baseline="30000">
                <a:solidFill>
                  <a:schemeClr val="bg1"/>
                </a:solidFill>
                <a:latin typeface="Century Gothic" pitchFamily="34" charset="0"/>
              </a:rPr>
              <a:t>27</a:t>
            </a:r>
            <a:r>
              <a:rPr lang="en-US" sz="3200">
                <a:solidFill>
                  <a:schemeClr val="bg1"/>
                </a:solidFill>
                <a:latin typeface="Century Gothic" pitchFamily="34" charset="0"/>
              </a:rPr>
              <a:t> atoms, 100 trillion cells and is composed of 60 chemical elements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en-US" dirty="0" smtClean="0">
                <a:solidFill>
                  <a:schemeClr val="accent1">
                    <a:tint val="83000"/>
                    <a:satMod val="150000"/>
                  </a:schemeClr>
                </a:solidFill>
              </a:rPr>
              <a:t>Homework</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fontAlgn="auto">
              <a:spcAft>
                <a:spcPts val="0"/>
              </a:spcAft>
              <a:buFont typeface="Wingdings 2"/>
              <a:buChar char=""/>
              <a:defRPr/>
            </a:pPr>
            <a:r>
              <a:rPr lang="en-US" sz="3200" dirty="0" smtClean="0">
                <a:solidFill>
                  <a:srgbClr val="FFFFFF"/>
                </a:solidFill>
              </a:rPr>
              <a:t>Read </a:t>
            </a:r>
            <a:r>
              <a:rPr lang="en-US" sz="3200" dirty="0">
                <a:solidFill>
                  <a:srgbClr val="FFFFFF"/>
                </a:solidFill>
              </a:rPr>
              <a:t>p. 235- 237 </a:t>
            </a:r>
            <a:br>
              <a:rPr lang="en-US" sz="3200" dirty="0">
                <a:solidFill>
                  <a:srgbClr val="FFFFFF"/>
                </a:solidFill>
              </a:rPr>
            </a:br>
            <a:r>
              <a:rPr lang="en-US" sz="3200" dirty="0">
                <a:solidFill>
                  <a:srgbClr val="FFFFFF"/>
                </a:solidFill>
              </a:rPr>
              <a:t>Answer questions 1-4 on p. </a:t>
            </a:r>
            <a:r>
              <a:rPr lang="en-US" sz="3200" dirty="0" smtClean="0">
                <a:solidFill>
                  <a:srgbClr val="FFFFFF"/>
                </a:solidFill>
              </a:rPr>
              <a:t>237</a:t>
            </a:r>
          </a:p>
          <a:p>
            <a:pPr marL="448056" indent="-384048" fontAlgn="auto">
              <a:spcAft>
                <a:spcPts val="0"/>
              </a:spcAft>
              <a:buFont typeface="Wingdings 2"/>
              <a:buChar char=""/>
              <a:defRPr/>
            </a:pPr>
            <a:endParaRPr lang="en-US" sz="3200" dirty="0">
              <a:solidFill>
                <a:srgbClr val="FFFFFF"/>
              </a:solidFill>
            </a:endParaRPr>
          </a:p>
          <a:p>
            <a:pPr marL="64008" indent="0" algn="ctr" fontAlgn="auto">
              <a:spcAft>
                <a:spcPts val="0"/>
              </a:spcAft>
              <a:buFont typeface="Wingdings 2"/>
              <a:buNone/>
              <a:defRPr/>
            </a:pPr>
            <a:r>
              <a:rPr lang="en-US" sz="3200" dirty="0" smtClean="0">
                <a:solidFill>
                  <a:srgbClr val="FFFF00"/>
                </a:solidFill>
              </a:rPr>
              <a:t>Note: Quiz on Natural Selection and Genetics this Friday, November 16th</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713706"/>
          </a:xfrm>
        </p:spPr>
        <p:txBody>
          <a:bodyPr/>
          <a:lstStyle/>
          <a:p>
            <a:pPr marL="484632" fontAlgn="auto">
              <a:spcAft>
                <a:spcPts val="0"/>
              </a:spcAft>
              <a:defRPr/>
            </a:pPr>
            <a:r>
              <a:rPr lang="en-US" dirty="0" smtClean="0">
                <a:solidFill>
                  <a:schemeClr val="accent1">
                    <a:tint val="83000"/>
                    <a:satMod val="150000"/>
                  </a:schemeClr>
                </a:solidFill>
              </a:rPr>
              <a:t>Answers to homework p. 237</a:t>
            </a: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marL="577850" indent="-514350">
              <a:buFont typeface="Wingdings 2" pitchFamily="18" charset="2"/>
              <a:buAutoNum type="arabicParenR"/>
            </a:pPr>
            <a:r>
              <a:rPr lang="en-US" smtClean="0">
                <a:solidFill>
                  <a:srgbClr val="FFFF00"/>
                </a:solidFill>
              </a:rPr>
              <a:t>Which of these 2 statements applies to the theory of evolution?</a:t>
            </a:r>
          </a:p>
          <a:p>
            <a:pPr marL="952500" lvl="1" indent="-514350">
              <a:buFont typeface="Century Gothic" pitchFamily="34" charset="0"/>
              <a:buAutoNum type="alphaLcParenR"/>
            </a:pPr>
            <a:r>
              <a:rPr lang="en-US" smtClean="0">
                <a:solidFill>
                  <a:schemeClr val="bg1"/>
                </a:solidFill>
              </a:rPr>
              <a:t>Species evolve because young adults pass their knowledge on to their young.</a:t>
            </a:r>
          </a:p>
          <a:p>
            <a:pPr marL="952500" lvl="1" indent="-514350">
              <a:buFont typeface="Century Gothic" pitchFamily="34" charset="0"/>
              <a:buAutoNum type="alphaLcParenR"/>
            </a:pPr>
            <a:r>
              <a:rPr lang="en-US" smtClean="0">
                <a:solidFill>
                  <a:schemeClr val="bg1"/>
                </a:solidFill>
              </a:rPr>
              <a:t>Species evolve because new characteristics appear in individuals and because natural selection promotes the reproduction and survival of the species best adapted to their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775"/>
          </a:xfrm>
        </p:spPr>
        <p:txBody>
          <a:bodyPr>
            <a:normAutofit fontScale="92500" lnSpcReduction="10000"/>
          </a:bodyPr>
          <a:lstStyle/>
          <a:p>
            <a:pPr marL="448056" indent="-384048" fontAlgn="auto">
              <a:spcAft>
                <a:spcPts val="0"/>
              </a:spcAft>
              <a:buFont typeface="Wingdings 2"/>
              <a:buNone/>
              <a:defRPr/>
            </a:pPr>
            <a:r>
              <a:rPr lang="en-US" sz="3200" dirty="0" smtClean="0">
                <a:solidFill>
                  <a:schemeClr val="accent1"/>
                </a:solidFill>
              </a:rPr>
              <a:t>2) </a:t>
            </a:r>
            <a:r>
              <a:rPr lang="en-US" sz="3200" dirty="0" smtClean="0">
                <a:solidFill>
                  <a:srgbClr val="FFFF00"/>
                </a:solidFill>
              </a:rPr>
              <a:t>Some peppered moths have a light </a:t>
            </a:r>
            <a:r>
              <a:rPr lang="en-US" sz="3200" dirty="0" err="1" smtClean="0">
                <a:solidFill>
                  <a:srgbClr val="FFFF00"/>
                </a:solidFill>
              </a:rPr>
              <a:t>colour</a:t>
            </a:r>
            <a:r>
              <a:rPr lang="en-US" sz="3200" dirty="0" smtClean="0">
                <a:solidFill>
                  <a:srgbClr val="FFFF00"/>
                </a:solidFill>
              </a:rPr>
              <a:t> and others a dark </a:t>
            </a:r>
            <a:r>
              <a:rPr lang="en-US" sz="3200" dirty="0" err="1" smtClean="0">
                <a:solidFill>
                  <a:srgbClr val="FFFF00"/>
                </a:solidFill>
              </a:rPr>
              <a:t>colour</a:t>
            </a:r>
            <a:r>
              <a:rPr lang="en-US" sz="3200" dirty="0" smtClean="0">
                <a:solidFill>
                  <a:srgbClr val="FFFF00"/>
                </a:solidFill>
              </a:rPr>
              <a:t>. How does this moth species benefit from this </a:t>
            </a:r>
            <a:r>
              <a:rPr lang="en-US" sz="3200" dirty="0" err="1" smtClean="0">
                <a:solidFill>
                  <a:srgbClr val="FFFF00"/>
                </a:solidFill>
              </a:rPr>
              <a:t>colour</a:t>
            </a:r>
            <a:r>
              <a:rPr lang="en-US" sz="3200" dirty="0" smtClean="0">
                <a:solidFill>
                  <a:srgbClr val="FFFF00"/>
                </a:solidFill>
              </a:rPr>
              <a:t> variation?</a:t>
            </a:r>
          </a:p>
          <a:p>
            <a:pPr marL="448056" indent="-384048" fontAlgn="auto">
              <a:spcAft>
                <a:spcPts val="0"/>
              </a:spcAft>
              <a:buFont typeface="Wingdings 2"/>
              <a:buNone/>
              <a:defRPr/>
            </a:pPr>
            <a:endParaRPr lang="en-US" sz="2800" dirty="0">
              <a:solidFill>
                <a:srgbClr val="FFFF00"/>
              </a:solidFill>
            </a:endParaRPr>
          </a:p>
          <a:p>
            <a:pPr marL="448056" indent="-384048" fontAlgn="auto">
              <a:spcAft>
                <a:spcPts val="0"/>
              </a:spcAft>
              <a:buFont typeface="Wingdings 2"/>
              <a:buChar char=""/>
              <a:defRPr/>
            </a:pPr>
            <a:r>
              <a:rPr lang="en-US" sz="3200" dirty="0">
                <a:solidFill>
                  <a:schemeClr val="accent1"/>
                </a:solidFill>
              </a:rPr>
              <a:t>V</a:t>
            </a:r>
            <a:r>
              <a:rPr lang="en-US" sz="3200" dirty="0" smtClean="0">
                <a:solidFill>
                  <a:schemeClr val="accent1"/>
                </a:solidFill>
              </a:rPr>
              <a:t>ariation in the moth’s </a:t>
            </a:r>
            <a:r>
              <a:rPr lang="en-US" sz="3200" dirty="0" err="1" smtClean="0">
                <a:solidFill>
                  <a:schemeClr val="accent1"/>
                </a:solidFill>
              </a:rPr>
              <a:t>colour</a:t>
            </a:r>
            <a:r>
              <a:rPr lang="en-US" sz="3200" dirty="0" smtClean="0">
                <a:solidFill>
                  <a:schemeClr val="accent1"/>
                </a:solidFill>
              </a:rPr>
              <a:t> allow it survive in it’s environment by allowing it to go unnoticed by its predators. </a:t>
            </a:r>
            <a:br>
              <a:rPr lang="en-US" sz="3200" dirty="0" smtClean="0">
                <a:solidFill>
                  <a:schemeClr val="accent1"/>
                </a:solidFill>
              </a:rPr>
            </a:br>
            <a:endParaRPr lang="en-US" sz="3200" dirty="0" smtClean="0">
              <a:solidFill>
                <a:schemeClr val="accent1"/>
              </a:solidFill>
            </a:endParaRPr>
          </a:p>
          <a:p>
            <a:pPr marL="822960" lvl="1" fontAlgn="auto">
              <a:spcAft>
                <a:spcPts val="0"/>
              </a:spcAft>
              <a:buFont typeface="Verdana"/>
              <a:buChar char="›"/>
              <a:defRPr/>
            </a:pPr>
            <a:r>
              <a:rPr lang="en-US" sz="2800" dirty="0">
                <a:solidFill>
                  <a:schemeClr val="accent1"/>
                </a:solidFill>
              </a:rPr>
              <a:t>P</a:t>
            </a:r>
            <a:r>
              <a:rPr lang="en-US" sz="2800" dirty="0" smtClean="0">
                <a:solidFill>
                  <a:schemeClr val="accent1"/>
                </a:solidFill>
              </a:rPr>
              <a:t>ale moths survive on birches whose trunks are light (country) </a:t>
            </a:r>
            <a:br>
              <a:rPr lang="en-US" sz="2800" dirty="0" smtClean="0">
                <a:solidFill>
                  <a:schemeClr val="accent1"/>
                </a:solidFill>
              </a:rPr>
            </a:br>
            <a:endParaRPr lang="en-US" sz="2800" dirty="0">
              <a:solidFill>
                <a:schemeClr val="accent1"/>
              </a:solidFill>
            </a:endParaRPr>
          </a:p>
          <a:p>
            <a:pPr marL="822960" lvl="1" fontAlgn="auto">
              <a:spcAft>
                <a:spcPts val="0"/>
              </a:spcAft>
              <a:buFont typeface="Verdana"/>
              <a:buChar char="›"/>
              <a:defRPr/>
            </a:pPr>
            <a:r>
              <a:rPr lang="en-US" sz="2800" dirty="0" smtClean="0">
                <a:solidFill>
                  <a:schemeClr val="accent1"/>
                </a:solidFill>
              </a:rPr>
              <a:t>dark moths survive on birches who trunks are dark (near factories)</a:t>
            </a:r>
          </a:p>
          <a:p>
            <a:pPr marL="448056" indent="-384048" fontAlgn="auto">
              <a:spcAft>
                <a:spcPts val="0"/>
              </a:spcAft>
              <a:buFont typeface="Wingdings 2"/>
              <a:buNone/>
              <a:defRPr/>
            </a:pPr>
            <a:endParaRPr lang="en-US" sz="28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2209800"/>
          </a:xfrm>
        </p:spPr>
        <p:txBody>
          <a:bodyPr>
            <a:normAutofit fontScale="90000"/>
          </a:bodyPr>
          <a:lstStyle/>
          <a:p>
            <a:pPr marL="484632" fontAlgn="auto">
              <a:lnSpc>
                <a:spcPct val="80000"/>
              </a:lnSpc>
              <a:spcAft>
                <a:spcPts val="0"/>
              </a:spcAft>
              <a:defRPr/>
            </a:pP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rgbClr val="FFFF00"/>
                </a:solidFill>
              </a:rPr>
              <a:t>3</a:t>
            </a:r>
            <a:r>
              <a:rPr lang="en-US" sz="4000" dirty="0" smtClean="0">
                <a:solidFill>
                  <a:srgbClr val="FFFF00"/>
                </a:solidFill>
              </a:rPr>
              <a:t>) </a:t>
            </a:r>
            <a:r>
              <a:rPr lang="en-US" sz="4000" dirty="0">
                <a:solidFill>
                  <a:srgbClr val="FFFF00"/>
                </a:solidFill>
              </a:rPr>
              <a:t>a. What is the difference between a chromosome and a gene?</a:t>
            </a:r>
            <a:br>
              <a:rPr lang="en-US" sz="4000" dirty="0">
                <a:solidFill>
                  <a:srgbClr val="FFFF00"/>
                </a:solidFill>
              </a:rPr>
            </a:br>
            <a:endParaRPr lang="en-US" sz="4000"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fontAlgn="auto">
              <a:spcAft>
                <a:spcPts val="0"/>
              </a:spcAft>
              <a:buFont typeface="Wingdings 2"/>
              <a:buNone/>
              <a:defRPr/>
            </a:pPr>
            <a:r>
              <a:rPr lang="en-US" sz="3200" dirty="0">
                <a:solidFill>
                  <a:schemeClr val="accent1"/>
                </a:solidFill>
              </a:rPr>
              <a:t>	</a:t>
            </a:r>
            <a:endParaRPr lang="en-US" sz="3200" dirty="0" smtClean="0">
              <a:solidFill>
                <a:schemeClr val="accent1"/>
              </a:solidFill>
            </a:endParaRPr>
          </a:p>
          <a:p>
            <a:pPr marL="448056" indent="-384048" fontAlgn="auto">
              <a:spcAft>
                <a:spcPts val="0"/>
              </a:spcAft>
              <a:buFont typeface="Wingdings 2"/>
              <a:buChar char=""/>
              <a:defRPr/>
            </a:pPr>
            <a:r>
              <a:rPr lang="en-US" sz="3200" u="sng" dirty="0" smtClean="0">
                <a:solidFill>
                  <a:schemeClr val="accent1"/>
                </a:solidFill>
              </a:rPr>
              <a:t>A </a:t>
            </a:r>
            <a:r>
              <a:rPr lang="en-US" sz="3200" u="sng" dirty="0">
                <a:solidFill>
                  <a:schemeClr val="accent1"/>
                </a:solidFill>
              </a:rPr>
              <a:t>chromosome </a:t>
            </a:r>
            <a:r>
              <a:rPr lang="en-US" sz="3200" dirty="0">
                <a:solidFill>
                  <a:schemeClr val="accent1"/>
                </a:solidFill>
              </a:rPr>
              <a:t>is a group of genes present in the nuclei of cells. Chromosomes contain all the genes required to produce </a:t>
            </a:r>
            <a:r>
              <a:rPr lang="en-US" sz="3200" dirty="0" smtClean="0">
                <a:solidFill>
                  <a:schemeClr val="accent1"/>
                </a:solidFill>
              </a:rPr>
              <a:t>a living organism</a:t>
            </a:r>
          </a:p>
          <a:p>
            <a:pPr marL="448056" indent="-384048" fontAlgn="auto">
              <a:spcAft>
                <a:spcPts val="0"/>
              </a:spcAft>
              <a:buFont typeface="Wingdings 2"/>
              <a:buNone/>
              <a:defRPr/>
            </a:pPr>
            <a:r>
              <a:rPr lang="en-US" sz="3200" dirty="0">
                <a:solidFill>
                  <a:schemeClr val="accent1"/>
                </a:solidFill>
              </a:rPr>
              <a:t>	</a:t>
            </a:r>
          </a:p>
          <a:p>
            <a:pPr marL="448056" indent="-384048" fontAlgn="auto">
              <a:spcAft>
                <a:spcPts val="0"/>
              </a:spcAft>
              <a:buFont typeface="Wingdings 2"/>
              <a:buChar char=""/>
              <a:defRPr/>
            </a:pPr>
            <a:r>
              <a:rPr lang="en-US" sz="3200" u="sng" dirty="0" smtClean="0">
                <a:solidFill>
                  <a:schemeClr val="accent1"/>
                </a:solidFill>
              </a:rPr>
              <a:t>Genes</a:t>
            </a:r>
            <a:r>
              <a:rPr lang="en-US" sz="3200" dirty="0" smtClean="0">
                <a:solidFill>
                  <a:schemeClr val="accent1"/>
                </a:solidFill>
              </a:rPr>
              <a:t> </a:t>
            </a:r>
            <a:r>
              <a:rPr lang="en-US" sz="3200" dirty="0">
                <a:solidFill>
                  <a:schemeClr val="accent1"/>
                </a:solidFill>
              </a:rPr>
              <a:t>determine the particular characteristics of an individual. </a:t>
            </a:r>
            <a:endParaRPr lang="en-US" sz="3200" dirty="0" smtClean="0">
              <a:solidFill>
                <a:schemeClr val="accent1"/>
              </a:solidFill>
            </a:endParaRPr>
          </a:p>
          <a:p>
            <a:pPr marL="822960" lvl="1" fontAlgn="auto">
              <a:spcAft>
                <a:spcPts val="0"/>
              </a:spcAft>
              <a:buFont typeface="Verdana"/>
              <a:buChar char="›"/>
              <a:defRPr/>
            </a:pPr>
            <a:r>
              <a:rPr lang="en-US" sz="2800" dirty="0">
                <a:solidFill>
                  <a:schemeClr val="accent1"/>
                </a:solidFill>
              </a:rPr>
              <a:t>	</a:t>
            </a:r>
            <a:r>
              <a:rPr lang="en-US" sz="2800" dirty="0" smtClean="0">
                <a:solidFill>
                  <a:schemeClr val="accent1"/>
                </a:solidFill>
              </a:rPr>
              <a:t>one </a:t>
            </a:r>
            <a:r>
              <a:rPr lang="en-US" sz="2800" dirty="0">
                <a:solidFill>
                  <a:schemeClr val="accent1"/>
                </a:solidFill>
              </a:rPr>
              <a:t>set of genes determines hair </a:t>
            </a:r>
            <a:r>
              <a:rPr lang="en-US" sz="2800" dirty="0" err="1">
                <a:solidFill>
                  <a:schemeClr val="accent1"/>
                </a:solidFill>
              </a:rPr>
              <a:t>colour</a:t>
            </a:r>
            <a:r>
              <a:rPr lang="en-US" sz="2800" dirty="0">
                <a:solidFill>
                  <a:schemeClr val="accent1"/>
                </a:solidFill>
              </a:rPr>
              <a:t>, another eye </a:t>
            </a:r>
            <a:r>
              <a:rPr lang="en-US" sz="2800" dirty="0" err="1">
                <a:solidFill>
                  <a:schemeClr val="accent1"/>
                </a:solidFill>
              </a:rPr>
              <a:t>colour</a:t>
            </a:r>
            <a:r>
              <a:rPr lang="en-US" sz="2800" dirty="0">
                <a:solidFill>
                  <a:schemeClr val="accent1"/>
                </a:solidFill>
              </a:rPr>
              <a:t>, etc.</a:t>
            </a:r>
          </a:p>
          <a:p>
            <a:pPr marL="448056"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775"/>
          </a:xfrm>
        </p:spPr>
        <p:txBody>
          <a:bodyPr/>
          <a:lstStyle/>
          <a:p>
            <a:pPr>
              <a:buFont typeface="Wingdings 2" pitchFamily="18" charset="2"/>
              <a:buNone/>
            </a:pPr>
            <a:r>
              <a:rPr lang="en-US" smtClean="0">
                <a:solidFill>
                  <a:srgbClr val="FFFF00"/>
                </a:solidFill>
              </a:rPr>
              <a:t>3b) What part of the cell contains our chromosomes and genes?</a:t>
            </a:r>
          </a:p>
          <a:p>
            <a:pPr>
              <a:buFont typeface="Wingdings 2" pitchFamily="18" charset="2"/>
              <a:buNone/>
            </a:pPr>
            <a:r>
              <a:rPr lang="en-US" smtClean="0">
                <a:solidFill>
                  <a:schemeClr val="bg1"/>
                </a:solidFill>
              </a:rPr>
              <a:t>	The cell’s nulceus.</a:t>
            </a:r>
          </a:p>
          <a:p>
            <a:pPr>
              <a:buFont typeface="Wingdings 2" pitchFamily="18" charset="2"/>
              <a:buNone/>
            </a:pPr>
            <a:r>
              <a:rPr lang="en-US" smtClean="0">
                <a:solidFill>
                  <a:srgbClr val="FFFF00"/>
                </a:solidFill>
              </a:rPr>
              <a:t>4) Imagine that crossing a yellow pea plant with a green pea plant produced the following results: three-quarters of the young plants are yellow-pea plants and only a quarter are green pea-plants. What conclusions can you draw?</a:t>
            </a:r>
          </a:p>
          <a:p>
            <a:pPr>
              <a:buFont typeface="Wingdings 2" pitchFamily="18" charset="2"/>
              <a:buNone/>
            </a:pPr>
            <a:r>
              <a:rPr lang="en-US" smtClean="0">
                <a:solidFill>
                  <a:schemeClr val="bg1"/>
                </a:solidFill>
              </a:rPr>
              <a:t>	The genes determining yellowness are probably dominant compared to the genes determining greeness.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fontAlgn="auto">
              <a:spcAft>
                <a:spcPts val="0"/>
              </a:spcAft>
              <a:defRPr/>
            </a:pPr>
            <a:r>
              <a:rPr lang="en-US" sz="4400" b="1" dirty="0" smtClean="0">
                <a:solidFill>
                  <a:srgbClr val="FFFF00"/>
                </a:solidFill>
                <a:latin typeface="Calibri" pitchFamily="34" charset="0"/>
              </a:rPr>
              <a:t/>
            </a:r>
            <a:br>
              <a:rPr lang="en-US" sz="4400" b="1" dirty="0" smtClean="0">
                <a:solidFill>
                  <a:srgbClr val="FFFF00"/>
                </a:solidFill>
                <a:latin typeface="Calibri" pitchFamily="34" charset="0"/>
              </a:rPr>
            </a:br>
            <a:r>
              <a:rPr lang="en-US" sz="4400" b="1" dirty="0" smtClean="0">
                <a:solidFill>
                  <a:srgbClr val="FFFF00"/>
                </a:solidFill>
                <a:latin typeface="Calibri" pitchFamily="34" charset="0"/>
              </a:rPr>
              <a:t>1. What </a:t>
            </a:r>
            <a:r>
              <a:rPr lang="en-US" sz="4400" b="1" dirty="0">
                <a:solidFill>
                  <a:srgbClr val="FFFF00"/>
                </a:solidFill>
                <a:latin typeface="Calibri" pitchFamily="34" charset="0"/>
              </a:rPr>
              <a:t>“stuff” do all living things have in common?</a:t>
            </a:r>
            <a:br>
              <a:rPr lang="en-US" sz="4400" b="1" dirty="0">
                <a:solidFill>
                  <a:srgbClr val="FFFF00"/>
                </a:solidFill>
                <a:latin typeface="Calibri" pitchFamily="34" charset="0"/>
              </a:rPr>
            </a:br>
            <a:endParaRPr lang="en-US" dirty="0">
              <a:solidFill>
                <a:schemeClr val="accent1">
                  <a:tint val="83000"/>
                  <a:satMod val="150000"/>
                </a:schemeClr>
              </a:solidFill>
            </a:endParaRPr>
          </a:p>
        </p:txBody>
      </p:sp>
      <p:sp>
        <p:nvSpPr>
          <p:cNvPr id="5" name="Content Placeholder 4"/>
          <p:cNvSpPr>
            <a:spLocks noGrp="1"/>
          </p:cNvSpPr>
          <p:nvPr>
            <p:ph idx="1"/>
          </p:nvPr>
        </p:nvSpPr>
        <p:spPr>
          <a:xfrm>
            <a:off x="457200" y="1882775"/>
            <a:ext cx="8229600" cy="4572000"/>
          </a:xfrm>
        </p:spPr>
        <p:txBody>
          <a:bodyPr>
            <a:normAutofit/>
          </a:bodyPr>
          <a:lstStyle/>
          <a:p>
            <a:pPr marL="514350" indent="-514350" fontAlgn="auto">
              <a:spcAft>
                <a:spcPts val="0"/>
              </a:spcAft>
              <a:buFont typeface="Wingdings 2"/>
              <a:buNone/>
              <a:defRPr/>
            </a:pPr>
            <a:r>
              <a:rPr lang="en-US" b="1" dirty="0">
                <a:solidFill>
                  <a:srgbClr val="FFFF00"/>
                </a:solidFill>
                <a:latin typeface="Calibri" pitchFamily="34" charset="0"/>
              </a:rPr>
              <a:t>	</a:t>
            </a:r>
            <a:r>
              <a:rPr lang="en-US" sz="3200" dirty="0" smtClean="0">
                <a:solidFill>
                  <a:schemeClr val="bg1"/>
                </a:solidFill>
                <a:latin typeface="Calibri" pitchFamily="34" charset="0"/>
              </a:rPr>
              <a:t>- All living things are composed of the same basic molecules, including DNA. </a:t>
            </a:r>
            <a:br>
              <a:rPr lang="en-US" sz="3200" dirty="0" smtClean="0">
                <a:solidFill>
                  <a:schemeClr val="bg1"/>
                </a:solidFill>
                <a:latin typeface="Calibri" pitchFamily="34" charset="0"/>
              </a:rPr>
            </a:br>
            <a:endParaRPr lang="en-US" sz="3200" dirty="0" smtClean="0">
              <a:solidFill>
                <a:schemeClr val="bg1"/>
              </a:solidFill>
              <a:latin typeface="Calibri" pitchFamily="34" charset="0"/>
            </a:endParaRPr>
          </a:p>
          <a:p>
            <a:pPr marL="514350" indent="-514350" fontAlgn="auto">
              <a:spcAft>
                <a:spcPts val="0"/>
              </a:spcAft>
              <a:buFont typeface="Wingdings 2"/>
              <a:buNone/>
              <a:defRPr/>
            </a:pPr>
            <a:r>
              <a:rPr lang="en-US" sz="3200" dirty="0" smtClean="0">
                <a:solidFill>
                  <a:schemeClr val="bg1"/>
                </a:solidFill>
                <a:latin typeface="Calibri" pitchFamily="34" charset="0"/>
              </a:rPr>
              <a:t>	- oxygen, carbon, hydrogen, nitrogen , calcium, phosphorus are the 6 most abundant elements that make up the majority of molecules in the human body.</a:t>
            </a:r>
          </a:p>
          <a:p>
            <a:pPr marL="448056"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7494"/>
            <a:ext cx="8610600" cy="1399032"/>
          </a:xfrm>
        </p:spPr>
        <p:txBody>
          <a:bodyPr/>
          <a:lstStyle/>
          <a:p>
            <a:pPr marL="484632" fontAlgn="auto">
              <a:spcAft>
                <a:spcPts val="0"/>
              </a:spcAft>
              <a:defRPr/>
            </a:pPr>
            <a:r>
              <a:rPr lang="en-US" dirty="0" smtClean="0">
                <a:solidFill>
                  <a:schemeClr val="accent1">
                    <a:tint val="83000"/>
                    <a:satMod val="150000"/>
                  </a:schemeClr>
                </a:solidFill>
              </a:rPr>
              <a:t>Deoxyribonucleic Acid (DNA)</a:t>
            </a:r>
            <a:endParaRPr lang="en-US" dirty="0">
              <a:solidFill>
                <a:schemeClr val="accent1">
                  <a:tint val="83000"/>
                  <a:satMod val="150000"/>
                </a:schemeClr>
              </a:solidFill>
            </a:endParaRPr>
          </a:p>
        </p:txBody>
      </p:sp>
      <p:pic>
        <p:nvPicPr>
          <p:cNvPr id="16386" name="Content Placeholder 3"/>
          <p:cNvPicPr>
            <a:picLocks noGrp="1" noChangeAspect="1"/>
          </p:cNvPicPr>
          <p:nvPr>
            <p:ph idx="1"/>
          </p:nvPr>
        </p:nvPicPr>
        <p:blipFill>
          <a:blip r:embed="rId2"/>
          <a:srcRect l="-37881" r="-37881"/>
          <a:stretch>
            <a:fillRect/>
          </a:stretch>
        </p:blipFill>
        <p:spPr>
          <a:xfrm>
            <a:off x="457200" y="1882775"/>
            <a:ext cx="8229600" cy="4572000"/>
          </a:xfrm>
          <a:solidFill>
            <a:schemeClr val="bg1"/>
          </a:solidFill>
          <a:ln>
            <a:solidFill>
              <a:schemeClr val="bg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399032"/>
          </a:xfrm>
        </p:spPr>
        <p:txBody>
          <a:bodyPr>
            <a:normAutofit fontScale="90000"/>
          </a:bodyPr>
          <a:lstStyle/>
          <a:p>
            <a:pPr marL="484632" fontAlgn="auto">
              <a:spcAft>
                <a:spcPts val="0"/>
              </a:spcAft>
              <a:defRPr/>
            </a:pPr>
            <a:r>
              <a:rPr lang="en-US" b="1" dirty="0" smtClean="0">
                <a:solidFill>
                  <a:srgbClr val="FFFF00"/>
                </a:solidFill>
                <a:latin typeface="Calibri" pitchFamily="34" charset="0"/>
              </a:rPr>
              <a:t>2. Are </a:t>
            </a:r>
            <a:r>
              <a:rPr lang="en-US" b="1" dirty="0">
                <a:solidFill>
                  <a:srgbClr val="FFFF00"/>
                </a:solidFill>
                <a:latin typeface="Calibri" pitchFamily="34" charset="0"/>
              </a:rPr>
              <a:t>copies always identical? Explain.</a:t>
            </a:r>
            <a:r>
              <a:rPr lang="en-US" dirty="0">
                <a:solidFill>
                  <a:srgbClr val="FFFF00"/>
                </a:solidFill>
                <a:latin typeface="Calibri" pitchFamily="34" charset="0"/>
              </a:rPr>
              <a:t/>
            </a:r>
            <a:br>
              <a:rPr lang="en-US"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514350" indent="-514350" fontAlgn="auto">
              <a:spcAft>
                <a:spcPts val="0"/>
              </a:spcAft>
              <a:buFont typeface="Wingdings 2"/>
              <a:buNone/>
              <a:defRPr/>
            </a:pPr>
            <a:r>
              <a:rPr lang="en-US" sz="3200" b="1" dirty="0">
                <a:solidFill>
                  <a:schemeClr val="bg1"/>
                </a:solidFill>
                <a:latin typeface="Calibri" pitchFamily="34" charset="0"/>
              </a:rPr>
              <a:t>	- </a:t>
            </a:r>
            <a:r>
              <a:rPr lang="en-US" sz="3200" dirty="0">
                <a:solidFill>
                  <a:schemeClr val="bg1"/>
                </a:solidFill>
                <a:latin typeface="Calibri" pitchFamily="34" charset="0"/>
              </a:rPr>
              <a:t>No, copies are not always identical. Small changes are made every time a cell in the body makes a copy of itself. It’s these small changes that are the basis of evolution.</a:t>
            </a:r>
            <a:endParaRPr lang="en-US" sz="3200" b="1" dirty="0">
              <a:solidFill>
                <a:schemeClr val="bg1"/>
              </a:solidFill>
              <a:latin typeface="Calibri" pitchFamily="34" charset="0"/>
            </a:endParaRPr>
          </a:p>
          <a:p>
            <a:pPr marL="448056" indent="-384048" fontAlgn="auto">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fontAlgn="auto">
              <a:spcAft>
                <a:spcPts val="0"/>
              </a:spcAft>
              <a:defRPr/>
            </a:pPr>
            <a:r>
              <a:rPr lang="en-US" b="1" dirty="0" smtClean="0">
                <a:solidFill>
                  <a:srgbClr val="FFFF00"/>
                </a:solidFill>
                <a:latin typeface="Calibri" pitchFamily="34" charset="0"/>
              </a:rPr>
              <a:t>3. What </a:t>
            </a:r>
            <a:r>
              <a:rPr lang="en-US" b="1" dirty="0">
                <a:solidFill>
                  <a:srgbClr val="FFFF00"/>
                </a:solidFill>
                <a:latin typeface="Calibri" pitchFamily="34" charset="0"/>
              </a:rPr>
              <a:t>is a gene</a:t>
            </a:r>
            <a:r>
              <a:rPr lang="en-US" b="1" dirty="0" smtClean="0">
                <a:solidFill>
                  <a:srgbClr val="FFFF00"/>
                </a:solidFill>
                <a:latin typeface="Calibri" pitchFamily="34" charset="0"/>
              </a:rPr>
              <a:t>?</a:t>
            </a:r>
            <a:endParaRPr lang="en-US" dirty="0">
              <a:solidFill>
                <a:schemeClr val="accent1">
                  <a:tint val="83000"/>
                  <a:satMod val="150000"/>
                </a:schemeClr>
              </a:solidFill>
            </a:endParaRPr>
          </a:p>
        </p:txBody>
      </p:sp>
      <p:sp>
        <p:nvSpPr>
          <p:cNvPr id="3" name="Content Placeholder 2"/>
          <p:cNvSpPr>
            <a:spLocks noGrp="1"/>
          </p:cNvSpPr>
          <p:nvPr>
            <p:ph idx="1"/>
          </p:nvPr>
        </p:nvSpPr>
        <p:spPr>
          <a:xfrm>
            <a:off x="-30163" y="1676400"/>
            <a:ext cx="4495801" cy="4572000"/>
          </a:xfrm>
        </p:spPr>
        <p:txBody>
          <a:bodyPr>
            <a:normAutofit/>
          </a:bodyPr>
          <a:lstStyle/>
          <a:p>
            <a:pPr marL="539496" indent="-514350" fontAlgn="auto">
              <a:spcAft>
                <a:spcPts val="0"/>
              </a:spcAft>
              <a:buFont typeface="Wingdings 2"/>
              <a:buNone/>
              <a:defRPr/>
            </a:pPr>
            <a:r>
              <a:rPr lang="en-US" sz="3200" dirty="0">
                <a:solidFill>
                  <a:schemeClr val="bg1"/>
                </a:solidFill>
                <a:latin typeface="Calibri" pitchFamily="34" charset="0"/>
              </a:rPr>
              <a:t>	- A gene is a small piece (segment) of the DNA molecule. </a:t>
            </a:r>
            <a:r>
              <a:rPr lang="en-US" sz="3200" dirty="0" smtClean="0">
                <a:solidFill>
                  <a:schemeClr val="bg1"/>
                </a:solidFill>
                <a:latin typeface="Calibri" pitchFamily="34" charset="0"/>
              </a:rPr>
              <a:t/>
            </a:r>
            <a:br>
              <a:rPr lang="en-US" sz="3200" dirty="0" smtClean="0">
                <a:solidFill>
                  <a:schemeClr val="bg1"/>
                </a:solidFill>
                <a:latin typeface="Calibri" pitchFamily="34" charset="0"/>
              </a:rPr>
            </a:br>
            <a:endParaRPr lang="en-US" sz="3200" dirty="0">
              <a:solidFill>
                <a:schemeClr val="bg1"/>
              </a:solidFill>
              <a:latin typeface="Calibri" pitchFamily="34" charset="0"/>
            </a:endParaRPr>
          </a:p>
          <a:p>
            <a:pPr marL="539496" indent="-514350" fontAlgn="auto">
              <a:spcAft>
                <a:spcPts val="0"/>
              </a:spcAft>
              <a:buFont typeface="Wingdings 2"/>
              <a:buNone/>
              <a:defRPr/>
            </a:pPr>
            <a:r>
              <a:rPr lang="en-US" sz="3200" dirty="0">
                <a:solidFill>
                  <a:schemeClr val="bg1"/>
                </a:solidFill>
                <a:latin typeface="Calibri" pitchFamily="34" charset="0"/>
              </a:rPr>
              <a:t>	- It is the basic unit of heredity (the passing of traits to offspring) in a living organism. </a:t>
            </a:r>
          </a:p>
          <a:p>
            <a:pPr marL="448056" indent="-384048" fontAlgn="auto">
              <a:spcAft>
                <a:spcPts val="0"/>
              </a:spcAft>
              <a:buFont typeface="Wingdings 2"/>
              <a:buChar char=""/>
              <a:defRPr/>
            </a:pPr>
            <a:endParaRPr lang="en-US" dirty="0"/>
          </a:p>
        </p:txBody>
      </p:sp>
      <p:pic>
        <p:nvPicPr>
          <p:cNvPr id="18435" name="Picture 3"/>
          <p:cNvPicPr>
            <a:picLocks noChangeAspect="1"/>
          </p:cNvPicPr>
          <p:nvPr/>
        </p:nvPicPr>
        <p:blipFill>
          <a:blip r:embed="rId2"/>
          <a:srcRect/>
          <a:stretch>
            <a:fillRect/>
          </a:stretch>
        </p:blipFill>
        <p:spPr bwMode="auto">
          <a:xfrm>
            <a:off x="4572000" y="1981200"/>
            <a:ext cx="4108450" cy="3287713"/>
          </a:xfrm>
          <a:prstGeom prst="rect">
            <a:avLst/>
          </a:prstGeom>
          <a:noFill/>
          <a:ln w="9525">
            <a:noFill/>
            <a:miter lim="800000"/>
            <a:headEnd/>
            <a:tailEnd/>
          </a:ln>
        </p:spPr>
      </p:pic>
      <p:sp>
        <p:nvSpPr>
          <p:cNvPr id="18436" name="TextBox 4"/>
          <p:cNvSpPr txBox="1">
            <a:spLocks noChangeArrowheads="1"/>
          </p:cNvSpPr>
          <p:nvPr/>
        </p:nvSpPr>
        <p:spPr bwMode="auto">
          <a:xfrm>
            <a:off x="4953000" y="5486400"/>
            <a:ext cx="3505200" cy="830263"/>
          </a:xfrm>
          <a:prstGeom prst="rect">
            <a:avLst/>
          </a:prstGeom>
          <a:noFill/>
          <a:ln w="9525">
            <a:noFill/>
            <a:miter lim="800000"/>
            <a:headEnd/>
            <a:tailEnd/>
          </a:ln>
        </p:spPr>
        <p:txBody>
          <a:bodyPr>
            <a:spAutoFit/>
          </a:bodyPr>
          <a:lstStyle/>
          <a:p>
            <a:r>
              <a:rPr lang="en-US" sz="2400">
                <a:solidFill>
                  <a:srgbClr val="FFFF00"/>
                </a:solidFill>
                <a:latin typeface="Century Gothic" pitchFamily="34" charset="0"/>
              </a:rPr>
              <a:t>DNA is located inside the cell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474"/>
            <a:ext cx="8229600" cy="2047526"/>
          </a:xfrm>
        </p:spPr>
        <p:txBody>
          <a:bodyPr/>
          <a:lstStyle/>
          <a:p>
            <a:pPr marL="484632" fontAlgn="auto">
              <a:spcAft>
                <a:spcPts val="0"/>
              </a:spcAft>
              <a:defRPr/>
            </a:pPr>
            <a:r>
              <a:rPr lang="en-US" sz="3200" b="1" dirty="0" smtClean="0">
                <a:solidFill>
                  <a:srgbClr val="FFFF00"/>
                </a:solidFill>
                <a:latin typeface="Calibri" pitchFamily="34" charset="0"/>
              </a:rPr>
              <a:t>4. If </a:t>
            </a:r>
            <a:r>
              <a:rPr lang="en-US" sz="3200" b="1" dirty="0">
                <a:solidFill>
                  <a:srgbClr val="FFFF00"/>
                </a:solidFill>
                <a:latin typeface="Calibri" pitchFamily="34" charset="0"/>
              </a:rPr>
              <a:t>the creation of primordial life on Earth 3 billion years ago was written as an equation, what would be the reactants and products in this equation</a:t>
            </a:r>
            <a:r>
              <a:rPr lang="en-US" sz="3200" b="1" dirty="0" smtClean="0">
                <a:solidFill>
                  <a:srgbClr val="FFFF00"/>
                </a:solidFill>
                <a:latin typeface="Calibri" pitchFamily="34" charset="0"/>
              </a:rPr>
              <a:t>?</a:t>
            </a:r>
            <a:endParaRPr lang="en-US" sz="3200" dirty="0">
              <a:solidFill>
                <a:schemeClr val="accent1">
                  <a:tint val="83000"/>
                  <a:satMod val="150000"/>
                </a:schemeClr>
              </a:solidFill>
            </a:endParaRPr>
          </a:p>
        </p:txBody>
      </p:sp>
      <p:sp>
        <p:nvSpPr>
          <p:cNvPr id="3" name="Content Placeholder 2"/>
          <p:cNvSpPr>
            <a:spLocks noGrp="1"/>
          </p:cNvSpPr>
          <p:nvPr>
            <p:ph idx="1"/>
          </p:nvPr>
        </p:nvSpPr>
        <p:spPr>
          <a:xfrm>
            <a:off x="457200" y="2514600"/>
            <a:ext cx="8229600" cy="4572000"/>
          </a:xfrm>
        </p:spPr>
        <p:txBody>
          <a:bodyPr>
            <a:normAutofit/>
          </a:bodyPr>
          <a:lstStyle/>
          <a:p>
            <a:pPr marL="914400" lvl="1" indent="-514350" fontAlgn="auto">
              <a:spcAft>
                <a:spcPts val="0"/>
              </a:spcAft>
              <a:buFont typeface="Verdana"/>
              <a:buNone/>
              <a:defRPr/>
            </a:pPr>
            <a:r>
              <a:rPr lang="en-US" sz="3000" dirty="0" smtClean="0">
                <a:solidFill>
                  <a:schemeClr val="bg1"/>
                </a:solidFill>
                <a:latin typeface="Calibri" pitchFamily="34" charset="0"/>
              </a:rPr>
              <a:t>- </a:t>
            </a:r>
            <a:r>
              <a:rPr lang="en-US" sz="3000" u="sng" dirty="0" smtClean="0">
                <a:solidFill>
                  <a:schemeClr val="bg1"/>
                </a:solidFill>
                <a:latin typeface="Calibri" pitchFamily="34" charset="0"/>
              </a:rPr>
              <a:t>Reactants: (input into the system)</a:t>
            </a:r>
          </a:p>
          <a:p>
            <a:pPr marL="857250" lvl="1" indent="-457200" fontAlgn="auto">
              <a:spcAft>
                <a:spcPts val="0"/>
              </a:spcAft>
              <a:buFont typeface="Wingdings" charset="2"/>
              <a:buChar char="ü"/>
              <a:defRPr/>
            </a:pPr>
            <a:r>
              <a:rPr lang="en-US" sz="3000" dirty="0" smtClean="0">
                <a:solidFill>
                  <a:schemeClr val="bg1"/>
                </a:solidFill>
                <a:latin typeface="Calibri" pitchFamily="34" charset="0"/>
              </a:rPr>
              <a:t>primordial soup (ocean-H</a:t>
            </a:r>
            <a:r>
              <a:rPr lang="en-US" sz="3000" baseline="-25000" dirty="0" smtClean="0">
                <a:solidFill>
                  <a:schemeClr val="bg1"/>
                </a:solidFill>
                <a:latin typeface="Calibri" pitchFamily="34" charset="0"/>
              </a:rPr>
              <a:t>2</a:t>
            </a:r>
            <a:r>
              <a:rPr lang="en-US" sz="3000" dirty="0" smtClean="0">
                <a:solidFill>
                  <a:schemeClr val="bg1"/>
                </a:solidFill>
                <a:latin typeface="Calibri" pitchFamily="34" charset="0"/>
              </a:rPr>
              <a:t>O) </a:t>
            </a:r>
          </a:p>
          <a:p>
            <a:pPr marL="857250" lvl="1" indent="-457200" fontAlgn="auto">
              <a:spcAft>
                <a:spcPts val="0"/>
              </a:spcAft>
              <a:buFont typeface="Wingdings" charset="2"/>
              <a:buChar char="ü"/>
              <a:defRPr/>
            </a:pPr>
            <a:r>
              <a:rPr lang="en-US" sz="3000" dirty="0" smtClean="0">
                <a:solidFill>
                  <a:schemeClr val="bg1"/>
                </a:solidFill>
                <a:latin typeface="Calibri" pitchFamily="34" charset="0"/>
              </a:rPr>
              <a:t>ammonia (ancient Earth’s atmosphere)</a:t>
            </a:r>
          </a:p>
          <a:p>
            <a:pPr marL="857250" lvl="1" indent="-457200" fontAlgn="auto">
              <a:spcAft>
                <a:spcPts val="0"/>
              </a:spcAft>
              <a:buFont typeface="Wingdings" charset="2"/>
              <a:buChar char="ü"/>
              <a:defRPr/>
            </a:pPr>
            <a:r>
              <a:rPr lang="en-US" sz="3000" dirty="0" smtClean="0">
                <a:solidFill>
                  <a:schemeClr val="bg1"/>
                </a:solidFill>
                <a:latin typeface="Calibri" pitchFamily="34" charset="0"/>
              </a:rPr>
              <a:t>energy (radiant from sun and electrical from thunderstorms)</a:t>
            </a:r>
          </a:p>
          <a:p>
            <a:pPr marL="539496" indent="-514350" fontAlgn="auto">
              <a:spcAft>
                <a:spcPts val="0"/>
              </a:spcAft>
              <a:buFont typeface="Wingdings 2"/>
              <a:buNone/>
              <a:defRPr/>
            </a:pPr>
            <a:r>
              <a:rPr lang="en-US" sz="3400" dirty="0" smtClean="0">
                <a:solidFill>
                  <a:schemeClr val="bg1"/>
                </a:solidFill>
                <a:latin typeface="Calibri" pitchFamily="34" charset="0"/>
              </a:rPr>
              <a:t>	- </a:t>
            </a:r>
            <a:r>
              <a:rPr lang="en-US" sz="3400" u="sng" dirty="0" smtClean="0">
                <a:solidFill>
                  <a:schemeClr val="bg1"/>
                </a:solidFill>
                <a:latin typeface="Calibri" pitchFamily="34" charset="0"/>
              </a:rPr>
              <a:t>Products: (output)</a:t>
            </a:r>
          </a:p>
          <a:p>
            <a:pPr marL="914400" lvl="1" indent="-514350" fontAlgn="auto">
              <a:spcAft>
                <a:spcPts val="0"/>
              </a:spcAft>
              <a:buFont typeface="Wingdings" charset="2"/>
              <a:buChar char="ü"/>
              <a:defRPr/>
            </a:pPr>
            <a:r>
              <a:rPr lang="en-US" dirty="0" smtClean="0">
                <a:solidFill>
                  <a:schemeClr val="bg1"/>
                </a:solidFill>
                <a:latin typeface="Calibri" pitchFamily="34" charset="0"/>
              </a:rPr>
              <a:t>DNA </a:t>
            </a:r>
            <a:r>
              <a:rPr lang="en-US" sz="2800" dirty="0" smtClean="0">
                <a:solidFill>
                  <a:schemeClr val="bg1"/>
                </a:solidFill>
              </a:rPr>
              <a:t>(building blocks of life)</a:t>
            </a:r>
            <a:endParaRPr lang="en-US" dirty="0" smtClean="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fontAlgn="auto">
              <a:spcAft>
                <a:spcPts val="0"/>
              </a:spcAft>
              <a:defRPr/>
            </a:pPr>
            <a:r>
              <a:rPr lang="en-US" b="1" dirty="0" smtClean="0">
                <a:solidFill>
                  <a:srgbClr val="FFFF00"/>
                </a:solidFill>
                <a:latin typeface="Calibri" pitchFamily="34" charset="0"/>
              </a:rPr>
              <a:t/>
            </a:r>
            <a:br>
              <a:rPr lang="en-US" b="1" dirty="0" smtClean="0">
                <a:solidFill>
                  <a:srgbClr val="FFFF00"/>
                </a:solidFill>
                <a:latin typeface="Calibri" pitchFamily="34" charset="0"/>
              </a:rPr>
            </a:br>
            <a:r>
              <a:rPr lang="en-US" b="1" dirty="0" smtClean="0">
                <a:solidFill>
                  <a:srgbClr val="FFFF00"/>
                </a:solidFill>
                <a:latin typeface="Calibri" pitchFamily="34" charset="0"/>
              </a:rPr>
              <a:t>5. How </a:t>
            </a:r>
            <a:r>
              <a:rPr lang="en-US" b="1" dirty="0">
                <a:solidFill>
                  <a:srgbClr val="FFFF00"/>
                </a:solidFill>
                <a:latin typeface="Calibri" pitchFamily="34" charset="0"/>
              </a:rPr>
              <a:t>many chromosomes do humans have?</a:t>
            </a:r>
            <a:br>
              <a:rPr lang="en-US" b="1"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0" y="1905000"/>
            <a:ext cx="4724400" cy="4572000"/>
          </a:xfrm>
        </p:spPr>
        <p:txBody>
          <a:bodyPr/>
          <a:lstStyle/>
          <a:p>
            <a:pPr marL="514350" indent="-514350"/>
            <a:r>
              <a:rPr lang="en-US" dirty="0" smtClean="0">
                <a:solidFill>
                  <a:schemeClr val="bg1"/>
                </a:solidFill>
                <a:latin typeface="Calibri" pitchFamily="34" charset="0"/>
              </a:rPr>
              <a:t>Almost every one of your 100 trillion cells has the same 23 pairs of chromosomes – total 46 (half from mom, half from dad</a:t>
            </a:r>
            <a:r>
              <a:rPr lang="en-US" dirty="0" smtClean="0">
                <a:solidFill>
                  <a:schemeClr val="bg1"/>
                </a:solidFill>
                <a:latin typeface="Calibri" pitchFamily="34" charset="0"/>
              </a:rPr>
              <a:t>)</a:t>
            </a:r>
            <a:endParaRPr lang="en-US" dirty="0" smtClean="0">
              <a:solidFill>
                <a:schemeClr val="bg1"/>
              </a:solidFill>
              <a:latin typeface="Calibri" pitchFamily="34" charset="0"/>
            </a:endParaRPr>
          </a:p>
        </p:txBody>
      </p:sp>
      <p:pic>
        <p:nvPicPr>
          <p:cNvPr id="20483" name="Picture 3"/>
          <p:cNvPicPr>
            <a:picLocks noChangeAspect="1"/>
          </p:cNvPicPr>
          <p:nvPr/>
        </p:nvPicPr>
        <p:blipFill>
          <a:blip r:embed="rId2"/>
          <a:srcRect/>
          <a:stretch>
            <a:fillRect/>
          </a:stretch>
        </p:blipFill>
        <p:spPr bwMode="auto">
          <a:xfrm>
            <a:off x="4953000" y="1981200"/>
            <a:ext cx="3914775" cy="353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713706"/>
          </a:xfrm>
        </p:spPr>
        <p:txBody>
          <a:bodyPr>
            <a:normAutofit fontScale="90000"/>
          </a:bodyPr>
          <a:lstStyle/>
          <a:p>
            <a:pPr marL="484632" fontAlgn="auto">
              <a:spcAft>
                <a:spcPts val="0"/>
              </a:spcAft>
              <a:defRPr/>
            </a:pPr>
            <a:r>
              <a:rPr lang="en-US" b="1" dirty="0" smtClean="0">
                <a:solidFill>
                  <a:srgbClr val="FFFF00"/>
                </a:solidFill>
                <a:latin typeface="Calibri" pitchFamily="34" charset="0"/>
              </a:rPr>
              <a:t/>
            </a:r>
            <a:br>
              <a:rPr lang="en-US" b="1" dirty="0" smtClean="0">
                <a:solidFill>
                  <a:srgbClr val="FFFF00"/>
                </a:solidFill>
                <a:latin typeface="Calibri" pitchFamily="34" charset="0"/>
              </a:rPr>
            </a:br>
            <a:r>
              <a:rPr lang="en-US" b="1" dirty="0" smtClean="0">
                <a:solidFill>
                  <a:srgbClr val="FFFF00"/>
                </a:solidFill>
                <a:latin typeface="Calibri" pitchFamily="34" charset="0"/>
              </a:rPr>
              <a:t>6. Why </a:t>
            </a:r>
            <a:r>
              <a:rPr lang="en-US" b="1" dirty="0">
                <a:solidFill>
                  <a:srgbClr val="FFFF00"/>
                </a:solidFill>
                <a:latin typeface="Calibri" pitchFamily="34" charset="0"/>
              </a:rPr>
              <a:t>does Bill Nye keep reinforcing the idea of ‘small changes’ when speaking about evolution?</a:t>
            </a:r>
            <a:br>
              <a:rPr lang="en-US" b="1" dirty="0">
                <a:solidFill>
                  <a:srgbClr val="FFFF00"/>
                </a:solidFill>
                <a:latin typeface="Calibri" pitchFamily="34" charset="0"/>
              </a:rPr>
            </a:br>
            <a:endParaRPr lang="en-US"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0" indent="0" fontAlgn="auto">
              <a:spcAft>
                <a:spcPts val="0"/>
              </a:spcAft>
              <a:buFont typeface="Wingdings 2"/>
              <a:buNone/>
              <a:defRPr/>
            </a:pPr>
            <a:endParaRPr lang="en-US" dirty="0" smtClean="0">
              <a:solidFill>
                <a:srgbClr val="FFFF00"/>
              </a:solidFill>
              <a:latin typeface="Calibri" pitchFamily="34" charset="0"/>
            </a:endParaRPr>
          </a:p>
          <a:p>
            <a:pPr marL="448056" indent="-384048" fontAlgn="auto">
              <a:spcAft>
                <a:spcPts val="0"/>
              </a:spcAft>
              <a:buFont typeface="Wingdings 2"/>
              <a:buNone/>
              <a:defRPr/>
            </a:pPr>
            <a:r>
              <a:rPr lang="en-US" sz="2800" dirty="0" smtClean="0">
                <a:solidFill>
                  <a:schemeClr val="bg1"/>
                </a:solidFill>
                <a:latin typeface="Calibri" pitchFamily="34" charset="0"/>
              </a:rPr>
              <a:t>	</a:t>
            </a:r>
            <a:r>
              <a:rPr lang="en-US" sz="3200" u="sng" dirty="0" smtClean="0">
                <a:solidFill>
                  <a:schemeClr val="bg1"/>
                </a:solidFill>
                <a:latin typeface="Calibri" pitchFamily="34" charset="0"/>
              </a:rPr>
              <a:t>Small changes </a:t>
            </a:r>
            <a:r>
              <a:rPr lang="en-US" sz="3200" dirty="0" smtClean="0">
                <a:solidFill>
                  <a:schemeClr val="bg1"/>
                </a:solidFill>
                <a:latin typeface="Calibri" pitchFamily="34" charset="0"/>
              </a:rPr>
              <a:t>in the DNA of living organisms (which occurs through genetic mutations when cells make copies of themselves) is the main driving force behind the </a:t>
            </a:r>
            <a:r>
              <a:rPr lang="en-US" sz="3200" u="sng" dirty="0" smtClean="0">
                <a:solidFill>
                  <a:schemeClr val="bg1"/>
                </a:solidFill>
                <a:latin typeface="Calibri" pitchFamily="34" charset="0"/>
              </a:rPr>
              <a:t>large changes</a:t>
            </a:r>
            <a:r>
              <a:rPr lang="en-US" sz="3200" dirty="0" smtClean="0">
                <a:solidFill>
                  <a:schemeClr val="bg1"/>
                </a:solidFill>
                <a:latin typeface="Calibri" pitchFamily="34" charset="0"/>
              </a:rPr>
              <a:t> seen over billions of years of life on Earth. This is evolution!</a:t>
            </a:r>
          </a:p>
          <a:p>
            <a:pPr marL="448056" indent="-384048" fontAlgn="auto">
              <a:spcAft>
                <a:spcPts val="0"/>
              </a:spcAft>
              <a:buFont typeface="Wingdings 2"/>
              <a:buNone/>
              <a:defRPr/>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
      <a:dk1>
        <a:srgbClr val="FFFFFF"/>
      </a:dk1>
      <a:lt1>
        <a:srgbClr val="000000"/>
      </a:lt1>
      <a:dk2>
        <a:srgbClr val="C0504D"/>
      </a:dk2>
      <a:lt2>
        <a:srgbClr val="000000"/>
      </a:lt2>
      <a:accent1>
        <a:srgbClr val="F2DCD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TotalTime>
  <Words>329</Words>
  <Application>Microsoft Office PowerPoint</Application>
  <PresentationFormat>On-screen Show (4:3)</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Verve</vt:lpstr>
      <vt:lpstr>On Evolution…</vt:lpstr>
      <vt:lpstr>Did you know?</vt:lpstr>
      <vt:lpstr> 1. What “stuff” do all living things have in common? </vt:lpstr>
      <vt:lpstr>Deoxyribonucleic Acid (DNA)</vt:lpstr>
      <vt:lpstr>2. Are copies always identical? Explain. </vt:lpstr>
      <vt:lpstr>3. What is a gene?</vt:lpstr>
      <vt:lpstr>4. If the creation of primordial life on Earth 3 billion years ago was written as an equation, what would be the reactants and products in this equation?</vt:lpstr>
      <vt:lpstr> 5. How many chromosomes do humans have? </vt:lpstr>
      <vt:lpstr> 6. Why does Bill Nye keep reinforcing the idea of ‘small changes’ when speaking about evolution? </vt:lpstr>
      <vt:lpstr>7. What is paleontology?</vt:lpstr>
      <vt:lpstr> 8. How do paleontologists study evolution? </vt:lpstr>
      <vt:lpstr>PowerPoint Presentation</vt:lpstr>
      <vt:lpstr>9. What is the relationship between the habitat of a species and survival?  Describe the experiment shown in the movie which demonstrates this?</vt:lpstr>
      <vt:lpstr> 10. What is the cause for the disappearance of certain species over time? </vt:lpstr>
      <vt:lpstr>11. What is artificial selection? </vt:lpstr>
      <vt:lpstr> 12. Explain Darwin’s theory of Natural Selection using the Galapagos Finches as an example. </vt:lpstr>
      <vt:lpstr>The Galapagos Finches</vt:lpstr>
      <vt:lpstr> 12. What is the evidence that humans descended from monkeys?   </vt:lpstr>
      <vt:lpstr>PowerPoint Presentation</vt:lpstr>
      <vt:lpstr>Homework</vt:lpstr>
      <vt:lpstr>Answers to homework p. 237</vt:lpstr>
      <vt:lpstr>PowerPoint Presentation</vt:lpstr>
      <vt:lpstr>  3) a. What is the difference between a chromosome and a gene? </vt:lpstr>
      <vt:lpstr>PowerPoint Presentation</vt:lpstr>
    </vt:vector>
  </TitlesOfParts>
  <Company>Lester B. Pearson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dc:creator>
  <cp:lastModifiedBy>Ken Gordon</cp:lastModifiedBy>
  <cp:revision>29</cp:revision>
  <dcterms:created xsi:type="dcterms:W3CDTF">2011-03-22T01:33:36Z</dcterms:created>
  <dcterms:modified xsi:type="dcterms:W3CDTF">2013-11-05T18:53:41Z</dcterms:modified>
</cp:coreProperties>
</file>